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2"/>
  </p:notesMasterIdLst>
  <p:sldIdLst>
    <p:sldId id="256" r:id="rId5"/>
    <p:sldId id="258" r:id="rId6"/>
    <p:sldId id="259" r:id="rId7"/>
    <p:sldId id="260" r:id="rId8"/>
    <p:sldId id="261" r:id="rId9"/>
    <p:sldId id="274" r:id="rId10"/>
    <p:sldId id="263" r:id="rId11"/>
    <p:sldId id="267" r:id="rId12"/>
    <p:sldId id="264" r:id="rId13"/>
    <p:sldId id="265" r:id="rId14"/>
    <p:sldId id="268" r:id="rId15"/>
    <p:sldId id="257" r:id="rId16"/>
    <p:sldId id="273" r:id="rId17"/>
    <p:sldId id="271" r:id="rId18"/>
    <p:sldId id="266" r:id="rId19"/>
    <p:sldId id="272"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339966"/>
    <a:srgbClr val="B53513"/>
    <a:srgbClr val="009999"/>
    <a:srgbClr val="0033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27BB1-0384-4353-B60A-AFFFCA1DD6E7}" v="2" dt="2022-01-12T14:04:22.834"/>
    <p1510:client id="{5FFFAF1A-638D-2AB6-DE5B-C2CB8870B0F9}" v="2" dt="2022-01-26T08:55:24.482"/>
    <p1510:client id="{B5237C76-D632-4D8F-AB1E-5CD2479D00E5}" v="1" dt="2022-02-04T12:32:13.41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1195"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A6A81-B2F5-49AA-8610-D89E849F6EA2}" type="datetimeFigureOut">
              <a:rPr lang="nl-NL" smtClean="0"/>
              <a:t>4-2-2022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2D994-6C31-428D-A039-2A0422511FDD}" type="slidenum">
              <a:rPr lang="nl-NL" smtClean="0"/>
              <a:t>‹nr.›</a:t>
            </a:fld>
            <a:endParaRPr lang="nl-NL" dirty="0"/>
          </a:p>
        </p:txBody>
      </p:sp>
    </p:spTree>
    <p:extLst>
      <p:ext uri="{BB962C8B-B14F-4D97-AF65-F5344CB8AC3E}">
        <p14:creationId xmlns:p14="http://schemas.microsoft.com/office/powerpoint/2010/main" val="49304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222D994-6C31-428D-A039-2A0422511FDD}" type="slidenum">
              <a:rPr lang="nl-NL" smtClean="0"/>
              <a:t>2</a:t>
            </a:fld>
            <a:endParaRPr lang="nl-NL" dirty="0"/>
          </a:p>
        </p:txBody>
      </p:sp>
    </p:spTree>
    <p:extLst>
      <p:ext uri="{BB962C8B-B14F-4D97-AF65-F5344CB8AC3E}">
        <p14:creationId xmlns:p14="http://schemas.microsoft.com/office/powerpoint/2010/main" val="37461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Online optie: </a:t>
            </a:r>
          </a:p>
          <a:p>
            <a:r>
              <a:rPr lang="nl-NL" sz="1200" b="0" i="0" kern="1200" dirty="0">
                <a:solidFill>
                  <a:schemeClr val="tx1"/>
                </a:solidFill>
                <a:effectLst/>
                <a:latin typeface="+mn-lt"/>
                <a:ea typeface="+mn-ea"/>
                <a:cs typeface="+mn-cs"/>
              </a:rPr>
              <a:t>Start je bijeenkomst met een zoekopdracht. Vraag studenten zo snel mogelijk het dichtstbijzijnde boek (of tijdschrift, poststuk, kookboek) te pakken. Degene die als laatste is, stelt zichzelf aan de hand van dat voorwerp kort voor. Deze persoon kiest ook het volgende voorwerp. Laat een aantal deelnemers wat vertellen over het voorwerp, zodat ze elkaar (beter) leren kennen.</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Fysieke optie:</a:t>
            </a:r>
          </a:p>
          <a:p>
            <a:r>
              <a:rPr lang="nl-NL" sz="1200" b="0" i="0" kern="1200" dirty="0">
                <a:solidFill>
                  <a:schemeClr val="tx1"/>
                </a:solidFill>
                <a:effectLst/>
                <a:latin typeface="+mn-lt"/>
                <a:ea typeface="+mn-ea"/>
                <a:cs typeface="+mn-cs"/>
              </a:rPr>
              <a:t>Dit spel is een laagdrempelige manier van kennismaken. Hoe speel je het? De studenten vertellen om de beurt drie (grappige, interessante, nieuwe) dingen over zichzelf. Bijvoorbeeld: ik kan trompet spelen, ik heb met dolfijnen gezwommen, en ik heb in een helikopter gevlogen. Twee zijn leugens en een is de waarheid. Laat de andere studenten raden wat de waarheid is. Als alternatief kun je het ook omdraaien: één leugen, twee waarheden.</a:t>
            </a:r>
            <a:endParaRPr lang="nl-NL" dirty="0"/>
          </a:p>
        </p:txBody>
      </p:sp>
      <p:sp>
        <p:nvSpPr>
          <p:cNvPr id="4" name="Tijdelijke aanduiding voor dianummer 3"/>
          <p:cNvSpPr>
            <a:spLocks noGrp="1"/>
          </p:cNvSpPr>
          <p:nvPr>
            <p:ph type="sldNum" sz="quarter" idx="5"/>
          </p:nvPr>
        </p:nvSpPr>
        <p:spPr/>
        <p:txBody>
          <a:bodyPr/>
          <a:lstStyle/>
          <a:p>
            <a:fld id="{E222D994-6C31-428D-A039-2A0422511FDD}" type="slidenum">
              <a:rPr lang="nl-NL" smtClean="0"/>
              <a:t>4</a:t>
            </a:fld>
            <a:endParaRPr lang="nl-NL"/>
          </a:p>
        </p:txBody>
      </p:sp>
    </p:spTree>
    <p:extLst>
      <p:ext uri="{BB962C8B-B14F-4D97-AF65-F5344CB8AC3E}">
        <p14:creationId xmlns:p14="http://schemas.microsoft.com/office/powerpoint/2010/main" val="176909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studenten de test invullen en bespreek het resultaat met elkaar na. Of als huiswerk opgeven, en volgende week nabespreken??</a:t>
            </a:r>
          </a:p>
        </p:txBody>
      </p:sp>
      <p:sp>
        <p:nvSpPr>
          <p:cNvPr id="4" name="Tijdelijke aanduiding voor dianummer 3"/>
          <p:cNvSpPr>
            <a:spLocks noGrp="1"/>
          </p:cNvSpPr>
          <p:nvPr>
            <p:ph type="sldNum" sz="quarter" idx="5"/>
          </p:nvPr>
        </p:nvSpPr>
        <p:spPr/>
        <p:txBody>
          <a:bodyPr/>
          <a:lstStyle/>
          <a:p>
            <a:fld id="{E222D994-6C31-428D-A039-2A0422511FDD}" type="slidenum">
              <a:rPr lang="nl-NL" smtClean="0"/>
              <a:t>10</a:t>
            </a:fld>
            <a:endParaRPr lang="nl-NL"/>
          </a:p>
        </p:txBody>
      </p:sp>
    </p:spTree>
    <p:extLst>
      <p:ext uri="{BB962C8B-B14F-4D97-AF65-F5344CB8AC3E}">
        <p14:creationId xmlns:p14="http://schemas.microsoft.com/office/powerpoint/2010/main" val="264659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82310FFC-B5B3-438F-A9C1-E383876158DF}" type="datetimeFigureOut">
              <a:rPr lang="nl-NL" smtClean="0"/>
              <a:t>4-2-2022</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DC7DD16-35FD-4F97-BED9-0CE3FFED26C7}" type="slidenum">
              <a:rPr lang="nl-NL" smtClean="0"/>
              <a:t>‹nr.›</a:t>
            </a:fld>
            <a:endParaRPr lang="nl-NL"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08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310FFC-B5B3-438F-A9C1-E383876158DF}" type="datetimeFigureOut">
              <a:rPr lang="nl-NL" smtClean="0"/>
              <a:t>4-2-2022</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DC7DD16-35FD-4F97-BED9-0CE3FFED26C7}" type="slidenum">
              <a:rPr lang="nl-NL" smtClean="0"/>
              <a:t>‹nr.›</a:t>
            </a:fld>
            <a:endParaRPr lang="nl-NL" dirty="0"/>
          </a:p>
        </p:txBody>
      </p:sp>
    </p:spTree>
    <p:extLst>
      <p:ext uri="{BB962C8B-B14F-4D97-AF65-F5344CB8AC3E}">
        <p14:creationId xmlns:p14="http://schemas.microsoft.com/office/powerpoint/2010/main" val="215334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310FFC-B5B3-438F-A9C1-E383876158DF}" type="datetimeFigureOut">
              <a:rPr lang="nl-NL" smtClean="0"/>
              <a:t>4-2-2022</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DC7DD16-35FD-4F97-BED9-0CE3FFED26C7}" type="slidenum">
              <a:rPr lang="nl-NL" smtClean="0"/>
              <a:t>‹nr.›</a:t>
            </a:fld>
            <a:endParaRPr lang="nl-NL"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27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310FFC-B5B3-438F-A9C1-E383876158DF}" type="datetimeFigureOut">
              <a:rPr lang="nl-NL" smtClean="0"/>
              <a:t>4-2-2022</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DC7DD16-35FD-4F97-BED9-0CE3FFED26C7}" type="slidenum">
              <a:rPr lang="nl-NL" smtClean="0"/>
              <a:t>‹nr.›</a:t>
            </a:fld>
            <a:endParaRPr lang="nl-NL" dirty="0"/>
          </a:p>
        </p:txBody>
      </p:sp>
    </p:spTree>
    <p:extLst>
      <p:ext uri="{BB962C8B-B14F-4D97-AF65-F5344CB8AC3E}">
        <p14:creationId xmlns:p14="http://schemas.microsoft.com/office/powerpoint/2010/main" val="264837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2310FFC-B5B3-438F-A9C1-E383876158DF}" type="datetimeFigureOut">
              <a:rPr lang="nl-NL" smtClean="0"/>
              <a:t>4-2-2022</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DC7DD16-35FD-4F97-BED9-0CE3FFED26C7}" type="slidenum">
              <a:rPr lang="nl-NL" smtClean="0"/>
              <a:t>‹nr.›</a:t>
            </a:fld>
            <a:endParaRPr lang="nl-NL"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9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2310FFC-B5B3-438F-A9C1-E383876158DF}" type="datetimeFigureOut">
              <a:rPr lang="nl-NL" smtClean="0"/>
              <a:t>4-2-2022</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DC7DD16-35FD-4F97-BED9-0CE3FFED26C7}" type="slidenum">
              <a:rPr lang="nl-NL" smtClean="0"/>
              <a:t>‹nr.›</a:t>
            </a:fld>
            <a:endParaRPr lang="nl-NL" dirty="0"/>
          </a:p>
        </p:txBody>
      </p:sp>
    </p:spTree>
    <p:extLst>
      <p:ext uri="{BB962C8B-B14F-4D97-AF65-F5344CB8AC3E}">
        <p14:creationId xmlns:p14="http://schemas.microsoft.com/office/powerpoint/2010/main" val="112681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2310FFC-B5B3-438F-A9C1-E383876158DF}" type="datetimeFigureOut">
              <a:rPr lang="nl-NL" smtClean="0"/>
              <a:t>4-2-2022</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DDC7DD16-35FD-4F97-BED9-0CE3FFED26C7}" type="slidenum">
              <a:rPr lang="nl-NL" smtClean="0"/>
              <a:t>‹nr.›</a:t>
            </a:fld>
            <a:endParaRPr lang="nl-NL" dirty="0"/>
          </a:p>
        </p:txBody>
      </p:sp>
    </p:spTree>
    <p:extLst>
      <p:ext uri="{BB962C8B-B14F-4D97-AF65-F5344CB8AC3E}">
        <p14:creationId xmlns:p14="http://schemas.microsoft.com/office/powerpoint/2010/main" val="62916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2310FFC-B5B3-438F-A9C1-E383876158DF}" type="datetimeFigureOut">
              <a:rPr lang="nl-NL" smtClean="0"/>
              <a:t>4-2-2022</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DDC7DD16-35FD-4F97-BED9-0CE3FFED26C7}" type="slidenum">
              <a:rPr lang="nl-NL" smtClean="0"/>
              <a:t>‹nr.›</a:t>
            </a:fld>
            <a:endParaRPr lang="nl-NL" dirty="0"/>
          </a:p>
        </p:txBody>
      </p:sp>
    </p:spTree>
    <p:extLst>
      <p:ext uri="{BB962C8B-B14F-4D97-AF65-F5344CB8AC3E}">
        <p14:creationId xmlns:p14="http://schemas.microsoft.com/office/powerpoint/2010/main" val="69850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10FFC-B5B3-438F-A9C1-E383876158DF}" type="datetimeFigureOut">
              <a:rPr lang="nl-NL" smtClean="0"/>
              <a:t>4-2-2022</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DDC7DD16-35FD-4F97-BED9-0CE3FFED26C7}" type="slidenum">
              <a:rPr lang="nl-NL" smtClean="0"/>
              <a:t>‹nr.›</a:t>
            </a:fld>
            <a:endParaRPr lang="nl-NL" dirty="0"/>
          </a:p>
        </p:txBody>
      </p:sp>
    </p:spTree>
    <p:extLst>
      <p:ext uri="{BB962C8B-B14F-4D97-AF65-F5344CB8AC3E}">
        <p14:creationId xmlns:p14="http://schemas.microsoft.com/office/powerpoint/2010/main" val="1550057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2310FFC-B5B3-438F-A9C1-E383876158DF}" type="datetimeFigureOut">
              <a:rPr lang="nl-NL" smtClean="0"/>
              <a:t>4-2-2022</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DC7DD16-35FD-4F97-BED9-0CE3FFED26C7}" type="slidenum">
              <a:rPr lang="nl-NL" smtClean="0"/>
              <a:t>‹nr.›</a:t>
            </a:fld>
            <a:endParaRPr lang="nl-NL" dirty="0"/>
          </a:p>
        </p:txBody>
      </p:sp>
    </p:spTree>
    <p:extLst>
      <p:ext uri="{BB962C8B-B14F-4D97-AF65-F5344CB8AC3E}">
        <p14:creationId xmlns:p14="http://schemas.microsoft.com/office/powerpoint/2010/main" val="3244329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2310FFC-B5B3-438F-A9C1-E383876158DF}" type="datetimeFigureOut">
              <a:rPr lang="nl-NL" smtClean="0"/>
              <a:t>4-2-2022</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DC7DD16-35FD-4F97-BED9-0CE3FFED26C7}" type="slidenum">
              <a:rPr lang="nl-NL" smtClean="0"/>
              <a:t>‹nr.›</a:t>
            </a:fld>
            <a:endParaRPr lang="nl-NL"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97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2310FFC-B5B3-438F-A9C1-E383876158DF}" type="datetimeFigureOut">
              <a:rPr lang="nl-NL" smtClean="0"/>
              <a:t>4-2-2022</a:t>
            </a:fld>
            <a:endParaRPr lang="nl-NL"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nl-NL"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DC7DD16-35FD-4F97-BED9-0CE3FFED26C7}" type="slidenum">
              <a:rPr lang="nl-NL" smtClean="0"/>
              <a:t>‹nr.›</a:t>
            </a:fld>
            <a:endParaRPr lang="nl-NL"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1832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digivaardigindezorg.nl/heb-jij-de-zelftest-al-gedaa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digivaardigindezorg.nl/vvt/home/zelftes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igivaardigindezorg.nl/interviews-met-digicoaches/"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igivaardigindezorg.nl/tips-voor-digicoaches/" TargetMode="External"/><Relationship Id="rId2" Type="http://schemas.openxmlformats.org/officeDocument/2006/relationships/hyperlink" Target="https://www.digivaardigindezorg.nl/"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2pnLUrmgHk&amp;feature=emb_logo" TargetMode="External"/><Relationship Id="rId2" Type="http://schemas.openxmlformats.org/officeDocument/2006/relationships/slideLayout" Target="../slideLayouts/slideLayout7.xml"/><Relationship Id="rId1" Type="http://schemas.openxmlformats.org/officeDocument/2006/relationships/video" Target="https://www.youtube.com/embed/a2pnLUrmgHk?feature=oembed"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licht, zitten, verkeer, camera&#10;&#10;Automatisch gegenereerde beschrijving">
            <a:extLst>
              <a:ext uri="{FF2B5EF4-FFF2-40B4-BE49-F238E27FC236}">
                <a16:creationId xmlns:a16="http://schemas.microsoft.com/office/drawing/2014/main" id="{A4A9A938-DD3D-447B-8B9C-DB10119F2F8A}"/>
              </a:ext>
            </a:extLst>
          </p:cNvPr>
          <p:cNvPicPr>
            <a:picLocks noChangeAspect="1"/>
          </p:cNvPicPr>
          <p:nvPr/>
        </p:nvPicPr>
        <p:blipFill rotWithShape="1">
          <a:blip r:embed="rId2">
            <a:extLst>
              <a:ext uri="{28A0092B-C50C-407E-A947-70E740481C1C}">
                <a14:useLocalDpi xmlns:a14="http://schemas.microsoft.com/office/drawing/2010/main" val="0"/>
              </a:ext>
            </a:extLst>
          </a:blip>
          <a:srcRect t="21225"/>
          <a:stretch/>
        </p:blipFill>
        <p:spPr>
          <a:xfrm>
            <a:off x="-1" y="0"/>
            <a:ext cx="12192001" cy="6858001"/>
          </a:xfrm>
          <a:prstGeom prst="rect">
            <a:avLst/>
          </a:prstGeom>
        </p:spPr>
      </p:pic>
      <p:sp>
        <p:nvSpPr>
          <p:cNvPr id="2" name="Titel 1">
            <a:extLst>
              <a:ext uri="{FF2B5EF4-FFF2-40B4-BE49-F238E27FC236}">
                <a16:creationId xmlns:a16="http://schemas.microsoft.com/office/drawing/2014/main" id="{7C18A20C-792A-492E-9F48-C96E31C43A4C}"/>
              </a:ext>
            </a:extLst>
          </p:cNvPr>
          <p:cNvSpPr>
            <a:spLocks noGrp="1"/>
          </p:cNvSpPr>
          <p:nvPr>
            <p:ph type="ctrTitle" idx="4294967295"/>
          </p:nvPr>
        </p:nvSpPr>
        <p:spPr>
          <a:xfrm>
            <a:off x="6200775" y="4267201"/>
            <a:ext cx="5661742" cy="1733550"/>
          </a:xfrm>
        </p:spPr>
        <p:txBody>
          <a:bodyPr>
            <a:normAutofit/>
          </a:bodyPr>
          <a:lstStyle/>
          <a:p>
            <a:pPr algn="r"/>
            <a:r>
              <a:rPr lang="nl-NL" dirty="0">
                <a:solidFill>
                  <a:schemeClr val="accent2">
                    <a:lumMod val="75000"/>
                  </a:schemeClr>
                </a:solidFill>
              </a:rPr>
              <a:t>Scholing Digicoach</a:t>
            </a:r>
            <a:br>
              <a:rPr lang="nl-NL" dirty="0">
                <a:solidFill>
                  <a:schemeClr val="accent2">
                    <a:lumMod val="75000"/>
                  </a:schemeClr>
                </a:solidFill>
              </a:rPr>
            </a:br>
            <a:r>
              <a:rPr lang="nl-NL" sz="2400" dirty="0">
                <a:solidFill>
                  <a:schemeClr val="accent2">
                    <a:lumMod val="75000"/>
                  </a:schemeClr>
                </a:solidFill>
              </a:rPr>
              <a:t>Bijeenkomst #1</a:t>
            </a:r>
            <a:endParaRPr lang="nl-NL" dirty="0">
              <a:solidFill>
                <a:schemeClr val="accent2">
                  <a:lumMod val="75000"/>
                </a:schemeClr>
              </a:solidFill>
            </a:endParaRPr>
          </a:p>
        </p:txBody>
      </p:sp>
    </p:spTree>
    <p:extLst>
      <p:ext uri="{BB962C8B-B14F-4D97-AF65-F5344CB8AC3E}">
        <p14:creationId xmlns:p14="http://schemas.microsoft.com/office/powerpoint/2010/main" val="2167127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7CE2F-2CFB-4942-8A3A-F464E77A187B}"/>
              </a:ext>
            </a:extLst>
          </p:cNvPr>
          <p:cNvSpPr>
            <a:spLocks noGrp="1"/>
          </p:cNvSpPr>
          <p:nvPr>
            <p:ph type="title"/>
          </p:nvPr>
        </p:nvSpPr>
        <p:spPr>
          <a:xfrm>
            <a:off x="1024129" y="785242"/>
            <a:ext cx="9720072" cy="1110234"/>
          </a:xfrm>
        </p:spPr>
        <p:txBody>
          <a:bodyPr>
            <a:normAutofit/>
          </a:bodyPr>
          <a:lstStyle/>
          <a:p>
            <a:r>
              <a:rPr lang="nl-NL" sz="4000" dirty="0">
                <a:solidFill>
                  <a:schemeClr val="bg1"/>
                </a:solidFill>
              </a:rPr>
              <a:t>Test/scan: hoe </a:t>
            </a:r>
            <a:r>
              <a:rPr lang="nl-NL" sz="4000" dirty="0" err="1">
                <a:solidFill>
                  <a:schemeClr val="bg1"/>
                </a:solidFill>
              </a:rPr>
              <a:t>digivaardig</a:t>
            </a:r>
            <a:r>
              <a:rPr lang="nl-NL" sz="4000" dirty="0">
                <a:solidFill>
                  <a:schemeClr val="bg1"/>
                </a:solidFill>
              </a:rPr>
              <a:t> ben jij?</a:t>
            </a:r>
          </a:p>
        </p:txBody>
      </p:sp>
      <p:sp>
        <p:nvSpPr>
          <p:cNvPr id="3" name="Tijdelijke aanduiding voor inhoud 2">
            <a:extLst>
              <a:ext uri="{FF2B5EF4-FFF2-40B4-BE49-F238E27FC236}">
                <a16:creationId xmlns:a16="http://schemas.microsoft.com/office/drawing/2014/main" id="{30DC554B-310F-4656-A25F-C81A5B07EA65}"/>
              </a:ext>
            </a:extLst>
          </p:cNvPr>
          <p:cNvSpPr>
            <a:spLocks noGrp="1"/>
          </p:cNvSpPr>
          <p:nvPr>
            <p:ph idx="1"/>
          </p:nvPr>
        </p:nvSpPr>
        <p:spPr>
          <a:xfrm>
            <a:off x="1024129" y="1895476"/>
            <a:ext cx="9720071" cy="3000374"/>
          </a:xfrm>
        </p:spPr>
        <p:txBody>
          <a:bodyPr>
            <a:normAutofit fontScale="92500" lnSpcReduction="10000"/>
          </a:bodyPr>
          <a:lstStyle/>
          <a:p>
            <a:pPr>
              <a:buFont typeface="Arial" panose="020B0604020202020204" pitchFamily="34" charset="0"/>
              <a:buChar char="•"/>
            </a:pPr>
            <a:r>
              <a:rPr lang="nl-NL" sz="2000" dirty="0">
                <a:solidFill>
                  <a:schemeClr val="bg1"/>
                </a:solidFill>
              </a:rPr>
              <a:t> </a:t>
            </a:r>
            <a:r>
              <a:rPr lang="nl-NL" dirty="0">
                <a:solidFill>
                  <a:schemeClr val="bg1"/>
                </a:solidFill>
              </a:rPr>
              <a:t>Hulpmiddel</a:t>
            </a:r>
          </a:p>
          <a:p>
            <a:pPr>
              <a:buFont typeface="Arial" panose="020B0604020202020204" pitchFamily="34" charset="0"/>
              <a:buChar char="•"/>
            </a:pPr>
            <a:r>
              <a:rPr lang="nl-NL" dirty="0">
                <a:solidFill>
                  <a:schemeClr val="bg1"/>
                </a:solidFill>
              </a:rPr>
              <a:t> </a:t>
            </a:r>
            <a:r>
              <a:rPr lang="nl-NL" dirty="0">
                <a:solidFill>
                  <a:schemeClr val="accent2">
                    <a:lumMod val="60000"/>
                    <a:lumOff val="40000"/>
                  </a:schemeClr>
                </a:solidFill>
              </a:rPr>
              <a:t>Je eigen </a:t>
            </a:r>
            <a:r>
              <a:rPr lang="nl-NL" dirty="0" err="1">
                <a:solidFill>
                  <a:schemeClr val="accent2">
                    <a:lumMod val="60000"/>
                    <a:lumOff val="40000"/>
                  </a:schemeClr>
                </a:solidFill>
              </a:rPr>
              <a:t>digivaardigheid</a:t>
            </a:r>
            <a:r>
              <a:rPr lang="nl-NL" dirty="0">
                <a:solidFill>
                  <a:schemeClr val="accent2">
                    <a:lumMod val="60000"/>
                    <a:lumOff val="40000"/>
                  </a:schemeClr>
                </a:solidFill>
              </a:rPr>
              <a:t> testen!</a:t>
            </a:r>
          </a:p>
          <a:p>
            <a:pPr>
              <a:buFont typeface="Arial" panose="020B0604020202020204" pitchFamily="34" charset="0"/>
              <a:buChar char="•"/>
            </a:pPr>
            <a:r>
              <a:rPr lang="nl-NL" dirty="0">
                <a:solidFill>
                  <a:schemeClr val="bg1"/>
                </a:solidFill>
              </a:rPr>
              <a:t> </a:t>
            </a:r>
            <a:r>
              <a:rPr lang="nl-NL" dirty="0" err="1">
                <a:solidFill>
                  <a:schemeClr val="bg1"/>
                </a:solidFill>
              </a:rPr>
              <a:t>Digivaardigheid</a:t>
            </a:r>
            <a:r>
              <a:rPr lang="nl-NL" dirty="0">
                <a:solidFill>
                  <a:schemeClr val="bg1"/>
                </a:solidFill>
              </a:rPr>
              <a:t> collega testen om te zien waar hij/zij hulp bij nodig heeft</a:t>
            </a:r>
          </a:p>
          <a:p>
            <a:pPr>
              <a:buFont typeface="Arial" panose="020B0604020202020204" pitchFamily="34" charset="0"/>
              <a:buChar char="•"/>
            </a:pPr>
            <a:r>
              <a:rPr lang="nl-NL" dirty="0">
                <a:solidFill>
                  <a:schemeClr val="bg1"/>
                </a:solidFill>
              </a:rPr>
              <a:t> 5 Thema’s </a:t>
            </a:r>
          </a:p>
          <a:p>
            <a:pPr>
              <a:buFont typeface="Arial" panose="020B0604020202020204" pitchFamily="34" charset="0"/>
              <a:buChar char="•"/>
            </a:pPr>
            <a:r>
              <a:rPr lang="nl-NL" dirty="0">
                <a:solidFill>
                  <a:schemeClr val="bg1"/>
                </a:solidFill>
              </a:rPr>
              <a:t> </a:t>
            </a:r>
            <a:r>
              <a:rPr lang="nl-NL" dirty="0">
                <a:solidFill>
                  <a:schemeClr val="accent2">
                    <a:lumMod val="60000"/>
                    <a:lumOff val="40000"/>
                  </a:schemeClr>
                </a:solidFill>
              </a:rPr>
              <a:t>Resultaat klassikaal nabespreken</a:t>
            </a:r>
          </a:p>
          <a:p>
            <a:pPr marL="0" indent="0">
              <a:buNone/>
            </a:pPr>
            <a:endParaRPr lang="nl-NL" sz="600" dirty="0">
              <a:solidFill>
                <a:schemeClr val="bg1"/>
              </a:solidFill>
            </a:endParaRPr>
          </a:p>
          <a:p>
            <a:r>
              <a:rPr lang="nl-NL" sz="1400" dirty="0">
                <a:solidFill>
                  <a:schemeClr val="bg1"/>
                </a:solidFill>
                <a:hlinkClick r:id="rId3">
                  <a:extLst>
                    <a:ext uri="{A12FA001-AC4F-418D-AE19-62706E023703}">
                      <ahyp:hlinkClr xmlns:ahyp="http://schemas.microsoft.com/office/drawing/2018/hyperlinkcolor" val="tx"/>
                    </a:ext>
                  </a:extLst>
                </a:hlinkClick>
              </a:rPr>
              <a:t>https://www.digivaardigindezorg.nl/heb-jij-de-zelftest-al-gedaan/</a:t>
            </a:r>
            <a:endParaRPr lang="nl-NL" sz="1400" dirty="0">
              <a:solidFill>
                <a:schemeClr val="bg1"/>
              </a:solidFill>
            </a:endParaRPr>
          </a:p>
          <a:p>
            <a:r>
              <a:rPr lang="nl-NL" sz="1400" dirty="0">
                <a:solidFill>
                  <a:schemeClr val="bg1"/>
                </a:solidFill>
                <a:hlinkClick r:id="rId4">
                  <a:extLst>
                    <a:ext uri="{A12FA001-AC4F-418D-AE19-62706E023703}">
                      <ahyp:hlinkClr xmlns:ahyp="http://schemas.microsoft.com/office/drawing/2018/hyperlinkcolor" val="tx"/>
                    </a:ext>
                  </a:extLst>
                </a:hlinkClick>
              </a:rPr>
              <a:t>https://www.digivaardigindezorg.nl/vvt/home/zelftest/</a:t>
            </a:r>
            <a:r>
              <a:rPr lang="nl-NL" sz="1400" dirty="0">
                <a:solidFill>
                  <a:schemeClr val="bg1"/>
                </a:solidFill>
              </a:rPr>
              <a:t> </a:t>
            </a:r>
          </a:p>
          <a:p>
            <a:pPr marL="0" indent="0">
              <a:buNone/>
            </a:pPr>
            <a:endParaRPr lang="nl-NL" sz="2000" dirty="0">
              <a:solidFill>
                <a:schemeClr val="bg1"/>
              </a:solidFill>
            </a:endParaRPr>
          </a:p>
          <a:p>
            <a:pPr marL="0" indent="0">
              <a:buNone/>
            </a:pPr>
            <a:endParaRPr lang="nl-NL" sz="2000" dirty="0">
              <a:solidFill>
                <a:schemeClr val="bg1"/>
              </a:solidFill>
            </a:endParaRPr>
          </a:p>
        </p:txBody>
      </p:sp>
      <p:pic>
        <p:nvPicPr>
          <p:cNvPr id="5" name="Afbeelding 4">
            <a:extLst>
              <a:ext uri="{FF2B5EF4-FFF2-40B4-BE49-F238E27FC236}">
                <a16:creationId xmlns:a16="http://schemas.microsoft.com/office/drawing/2014/main" id="{A39BD9B4-6C53-47F4-95F0-99037E8C4DDF}"/>
              </a:ext>
            </a:extLst>
          </p:cNvPr>
          <p:cNvPicPr>
            <a:picLocks noChangeAspect="1"/>
          </p:cNvPicPr>
          <p:nvPr/>
        </p:nvPicPr>
        <p:blipFill rotWithShape="1">
          <a:blip r:embed="rId5"/>
          <a:srcRect l="10041" t="61800" r="18309" b="19791"/>
          <a:stretch/>
        </p:blipFill>
        <p:spPr>
          <a:xfrm>
            <a:off x="0" y="5095876"/>
            <a:ext cx="12191999" cy="1762124"/>
          </a:xfrm>
          <a:prstGeom prst="rect">
            <a:avLst/>
          </a:prstGeom>
        </p:spPr>
      </p:pic>
    </p:spTree>
    <p:extLst>
      <p:ext uri="{BB962C8B-B14F-4D97-AF65-F5344CB8AC3E}">
        <p14:creationId xmlns:p14="http://schemas.microsoft.com/office/powerpoint/2010/main" val="156814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A5B9F-8583-4161-AEA3-3ED579375D4F}"/>
              </a:ext>
            </a:extLst>
          </p:cNvPr>
          <p:cNvPicPr>
            <a:picLocks noChangeAspect="1"/>
          </p:cNvPicPr>
          <p:nvPr/>
        </p:nvPicPr>
        <p:blipFill rotWithShape="1">
          <a:blip r:embed="rId2">
            <a:alphaModFix amt="50000"/>
          </a:blip>
          <a:srcRect t="10112" r="4" b="5245"/>
          <a:stretch/>
        </p:blipFill>
        <p:spPr>
          <a:xfrm>
            <a:off x="0" y="0"/>
            <a:ext cx="12192000" cy="6858000"/>
          </a:xfrm>
          <a:prstGeom prst="rect">
            <a:avLst/>
          </a:prstGeom>
        </p:spPr>
      </p:pic>
      <p:sp>
        <p:nvSpPr>
          <p:cNvPr id="2" name="Titel 1">
            <a:extLst>
              <a:ext uri="{FF2B5EF4-FFF2-40B4-BE49-F238E27FC236}">
                <a16:creationId xmlns:a16="http://schemas.microsoft.com/office/drawing/2014/main" id="{C11D4B26-647E-4A1D-B3B7-FEBAC13303E4}"/>
              </a:ext>
            </a:extLst>
          </p:cNvPr>
          <p:cNvSpPr>
            <a:spLocks noGrp="1"/>
          </p:cNvSpPr>
          <p:nvPr>
            <p:ph type="title"/>
          </p:nvPr>
        </p:nvSpPr>
        <p:spPr>
          <a:xfrm>
            <a:off x="1024128" y="585216"/>
            <a:ext cx="9567672" cy="1499616"/>
          </a:xfrm>
        </p:spPr>
        <p:txBody>
          <a:bodyPr>
            <a:normAutofit/>
          </a:bodyPr>
          <a:lstStyle/>
          <a:p>
            <a:r>
              <a:rPr lang="nl-NL" sz="4000" dirty="0">
                <a:solidFill>
                  <a:schemeClr val="bg1"/>
                </a:solidFill>
              </a:rPr>
              <a:t>Wat heb jij nodig om deze rol uit te voeren? </a:t>
            </a:r>
            <a:br>
              <a:rPr lang="nl-NL" sz="3500" dirty="0">
                <a:solidFill>
                  <a:schemeClr val="bg1"/>
                </a:solidFill>
              </a:rPr>
            </a:br>
            <a:r>
              <a:rPr lang="nl-NL" sz="2400" dirty="0">
                <a:solidFill>
                  <a:schemeClr val="bg1"/>
                </a:solidFill>
              </a:rPr>
              <a:t>(10 min. opschrijven, daarna delen + mailen)</a:t>
            </a:r>
          </a:p>
        </p:txBody>
      </p:sp>
      <p:sp>
        <p:nvSpPr>
          <p:cNvPr id="3" name="Tijdelijke aanduiding voor inhoud 2">
            <a:extLst>
              <a:ext uri="{FF2B5EF4-FFF2-40B4-BE49-F238E27FC236}">
                <a16:creationId xmlns:a16="http://schemas.microsoft.com/office/drawing/2014/main" id="{5330BF6A-1366-4BA2-B316-F6520DC78D1D}"/>
              </a:ext>
            </a:extLst>
          </p:cNvPr>
          <p:cNvSpPr>
            <a:spLocks noGrp="1"/>
          </p:cNvSpPr>
          <p:nvPr>
            <p:ph idx="1"/>
          </p:nvPr>
        </p:nvSpPr>
        <p:spPr>
          <a:xfrm>
            <a:off x="1024128" y="2249424"/>
            <a:ext cx="7167372" cy="4023360"/>
          </a:xfrm>
        </p:spPr>
        <p:txBody>
          <a:bodyPr>
            <a:normAutofit/>
          </a:bodyPr>
          <a:lstStyle/>
          <a:p>
            <a:pPr>
              <a:buFont typeface="Arial" panose="020B0604020202020204" pitchFamily="34" charset="0"/>
              <a:buChar char="•"/>
            </a:pPr>
            <a:r>
              <a:rPr lang="nl-NL" dirty="0">
                <a:solidFill>
                  <a:schemeClr val="bg1"/>
                </a:solidFill>
              </a:rPr>
              <a:t> Waar ben je al goed in? Wat zijn je kwaliteiten?</a:t>
            </a:r>
          </a:p>
          <a:p>
            <a:pPr>
              <a:buFont typeface="Arial" panose="020B0604020202020204" pitchFamily="34" charset="0"/>
              <a:buChar char="•"/>
            </a:pPr>
            <a:r>
              <a:rPr lang="nl-NL" dirty="0">
                <a:solidFill>
                  <a:schemeClr val="bg1"/>
                </a:solidFill>
              </a:rPr>
              <a:t> Waar loop je tegenaan? Wat vind je nog moeilijk?</a:t>
            </a:r>
          </a:p>
          <a:p>
            <a:pPr>
              <a:buFont typeface="Arial" panose="020B0604020202020204" pitchFamily="34" charset="0"/>
              <a:buChar char="•"/>
            </a:pPr>
            <a:r>
              <a:rPr lang="nl-NL" dirty="0">
                <a:solidFill>
                  <a:schemeClr val="bg1"/>
                </a:solidFill>
              </a:rPr>
              <a:t> Welke handvatten zou je in deze cursus willen krijgen?</a:t>
            </a:r>
          </a:p>
          <a:p>
            <a:pPr>
              <a:buFont typeface="Arial" panose="020B0604020202020204" pitchFamily="34" charset="0"/>
              <a:buChar char="•"/>
            </a:pPr>
            <a:r>
              <a:rPr lang="nl-NL" dirty="0">
                <a:solidFill>
                  <a:schemeClr val="bg1"/>
                </a:solidFill>
              </a:rPr>
              <a:t> Wat verwacht je van de docent?</a:t>
            </a:r>
          </a:p>
        </p:txBody>
      </p:sp>
    </p:spTree>
    <p:extLst>
      <p:ext uri="{BB962C8B-B14F-4D97-AF65-F5344CB8AC3E}">
        <p14:creationId xmlns:p14="http://schemas.microsoft.com/office/powerpoint/2010/main" val="68025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A47B6435-B10F-4CCA-8629-3E2035890515}"/>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l="1990" r="7039" b="2"/>
          <a:stretch/>
        </p:blipFill>
        <p:spPr>
          <a:xfrm>
            <a:off x="20" y="10"/>
            <a:ext cx="12191980" cy="6857990"/>
          </a:xfrm>
          <a:prstGeom prst="rect">
            <a:avLst/>
          </a:prstGeom>
        </p:spPr>
      </p:pic>
      <p:sp>
        <p:nvSpPr>
          <p:cNvPr id="2" name="Titel 1">
            <a:extLst>
              <a:ext uri="{FF2B5EF4-FFF2-40B4-BE49-F238E27FC236}">
                <a16:creationId xmlns:a16="http://schemas.microsoft.com/office/drawing/2014/main" id="{DE1F78E9-36D6-42E8-A193-339A3E1571CD}"/>
              </a:ext>
            </a:extLst>
          </p:cNvPr>
          <p:cNvSpPr>
            <a:spLocks noGrp="1"/>
          </p:cNvSpPr>
          <p:nvPr>
            <p:ph type="title"/>
          </p:nvPr>
        </p:nvSpPr>
        <p:spPr>
          <a:xfrm>
            <a:off x="1023938" y="751840"/>
            <a:ext cx="9720072" cy="1084707"/>
          </a:xfrm>
        </p:spPr>
        <p:txBody>
          <a:bodyPr>
            <a:normAutofit/>
          </a:bodyPr>
          <a:lstStyle/>
          <a:p>
            <a:r>
              <a:rPr lang="nl-NL" sz="4400" dirty="0">
                <a:solidFill>
                  <a:srgbClr val="FFFFFF"/>
                </a:solidFill>
              </a:rPr>
              <a:t>Programma </a:t>
            </a:r>
            <a:r>
              <a:rPr lang="nl-NL" sz="2400" dirty="0">
                <a:solidFill>
                  <a:srgbClr val="FFFFFF"/>
                </a:solidFill>
              </a:rPr>
              <a:t>(gehele cursus)</a:t>
            </a:r>
          </a:p>
        </p:txBody>
      </p:sp>
      <p:cxnSp>
        <p:nvCxnSpPr>
          <p:cNvPr id="21" name="Straight Connector 15">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el 7">
            <a:extLst>
              <a:ext uri="{FF2B5EF4-FFF2-40B4-BE49-F238E27FC236}">
                <a16:creationId xmlns:a16="http://schemas.microsoft.com/office/drawing/2014/main" id="{8FF61390-04B9-4E20-A3C8-94C4FCA27336}"/>
              </a:ext>
            </a:extLst>
          </p:cNvPr>
          <p:cNvGraphicFramePr>
            <a:graphicFrameLocks noGrp="1"/>
          </p:cNvGraphicFramePr>
          <p:nvPr>
            <p:ph idx="1"/>
            <p:extLst>
              <p:ext uri="{D42A27DB-BD31-4B8C-83A1-F6EECF244321}">
                <p14:modId xmlns:p14="http://schemas.microsoft.com/office/powerpoint/2010/main" val="3455180832"/>
              </p:ext>
            </p:extLst>
          </p:nvPr>
        </p:nvGraphicFramePr>
        <p:xfrm>
          <a:off x="1023748" y="1954729"/>
          <a:ext cx="9720262" cy="4164118"/>
        </p:xfrm>
        <a:graphic>
          <a:graphicData uri="http://schemas.openxmlformats.org/drawingml/2006/table">
            <a:tbl>
              <a:tblPr firstRow="1" bandRow="1">
                <a:tableStyleId>{21E4AEA4-8DFA-4A89-87EB-49C32662AFE0}</a:tableStyleId>
              </a:tblPr>
              <a:tblGrid>
                <a:gridCol w="1252537">
                  <a:extLst>
                    <a:ext uri="{9D8B030D-6E8A-4147-A177-3AD203B41FA5}">
                      <a16:colId xmlns:a16="http://schemas.microsoft.com/office/drawing/2014/main" val="4029141666"/>
                    </a:ext>
                  </a:extLst>
                </a:gridCol>
                <a:gridCol w="8467725">
                  <a:extLst>
                    <a:ext uri="{9D8B030D-6E8A-4147-A177-3AD203B41FA5}">
                      <a16:colId xmlns:a16="http://schemas.microsoft.com/office/drawing/2014/main" val="2042934172"/>
                    </a:ext>
                  </a:extLst>
                </a:gridCol>
              </a:tblGrid>
              <a:tr h="390419">
                <a:tc>
                  <a:txBody>
                    <a:bodyPr/>
                    <a:lstStyle/>
                    <a:p>
                      <a:pPr algn="ctr"/>
                      <a:r>
                        <a:rPr lang="nl-NL" b="0" dirty="0"/>
                        <a:t>Bijeenkomst</a:t>
                      </a:r>
                    </a:p>
                  </a:txBody>
                  <a:tcPr/>
                </a:tc>
                <a:tc>
                  <a:txBody>
                    <a:bodyPr/>
                    <a:lstStyle/>
                    <a:p>
                      <a:r>
                        <a:rPr lang="nl-NL" b="0" dirty="0"/>
                        <a:t>Wat gaan we doen?</a:t>
                      </a:r>
                    </a:p>
                  </a:txBody>
                  <a:tcPr/>
                </a:tc>
                <a:extLst>
                  <a:ext uri="{0D108BD9-81ED-4DB2-BD59-A6C34878D82A}">
                    <a16:rowId xmlns:a16="http://schemas.microsoft.com/office/drawing/2014/main" val="4119642066"/>
                  </a:ext>
                </a:extLst>
              </a:tr>
              <a:tr h="962676">
                <a:tc>
                  <a:txBody>
                    <a:bodyPr/>
                    <a:lstStyle/>
                    <a:p>
                      <a:pPr algn="ctr"/>
                      <a:r>
                        <a:rPr lang="nl-NL" dirty="0"/>
                        <a:t>#1</a:t>
                      </a:r>
                    </a:p>
                  </a:txBody>
                  <a:tcPr anchor="ctr"/>
                </a:tc>
                <a:tc>
                  <a:txBody>
                    <a:bodyPr/>
                    <a:lstStyle/>
                    <a:p>
                      <a:r>
                        <a:rPr lang="nl-NL" dirty="0"/>
                        <a:t>Kennismaken met elkaar </a:t>
                      </a:r>
                    </a:p>
                    <a:p>
                      <a:r>
                        <a:rPr lang="nl-NL" dirty="0"/>
                        <a:t>Algemene informatie m.b.t. de cursus</a:t>
                      </a:r>
                    </a:p>
                    <a:p>
                      <a:r>
                        <a:rPr lang="nl-NL" dirty="0"/>
                        <a:t>Profiel </a:t>
                      </a:r>
                      <a:r>
                        <a:rPr lang="nl-NL" dirty="0" err="1"/>
                        <a:t>digicoach</a:t>
                      </a:r>
                      <a:endParaRPr lang="nl-NL" dirty="0"/>
                    </a:p>
                    <a:p>
                      <a:r>
                        <a:rPr lang="nl-NL" dirty="0"/>
                        <a:t>Hoe </a:t>
                      </a:r>
                      <a:r>
                        <a:rPr lang="nl-NL" dirty="0" err="1"/>
                        <a:t>digivaardig</a:t>
                      </a:r>
                      <a:r>
                        <a:rPr lang="nl-NL" dirty="0"/>
                        <a:t> is de </a:t>
                      </a:r>
                      <a:r>
                        <a:rPr lang="nl-NL" dirty="0" err="1"/>
                        <a:t>digicoach</a:t>
                      </a:r>
                      <a:r>
                        <a:rPr lang="nl-NL" dirty="0"/>
                        <a:t>?</a:t>
                      </a:r>
                    </a:p>
                  </a:txBody>
                  <a:tcPr/>
                </a:tc>
                <a:extLst>
                  <a:ext uri="{0D108BD9-81ED-4DB2-BD59-A6C34878D82A}">
                    <a16:rowId xmlns:a16="http://schemas.microsoft.com/office/drawing/2014/main" val="2272836930"/>
                  </a:ext>
                </a:extLst>
              </a:tr>
              <a:tr h="896275">
                <a:tc>
                  <a:txBody>
                    <a:bodyPr/>
                    <a:lstStyle/>
                    <a:p>
                      <a:pPr algn="ctr"/>
                      <a:r>
                        <a:rPr lang="nl-NL" dirty="0"/>
                        <a:t>#2</a:t>
                      </a:r>
                    </a:p>
                  </a:txBody>
                  <a:tcPr anchor="ctr"/>
                </a:tc>
                <a:tc>
                  <a:txBody>
                    <a:bodyPr/>
                    <a:lstStyle/>
                    <a:p>
                      <a:r>
                        <a:rPr lang="nl-NL" dirty="0"/>
                        <a:t>Casussen uit de praktijk</a:t>
                      </a:r>
                    </a:p>
                    <a:p>
                      <a:r>
                        <a:rPr lang="nl-NL" dirty="0"/>
                        <a:t>Motivatie, </a:t>
                      </a:r>
                      <a:r>
                        <a:rPr lang="nl-NL" dirty="0" err="1"/>
                        <a:t>laaggetterdheid</a:t>
                      </a:r>
                      <a:r>
                        <a:rPr lang="nl-NL" dirty="0"/>
                        <a:t> en leerstijlen (theorie)</a:t>
                      </a:r>
                    </a:p>
                    <a:p>
                      <a:r>
                        <a:rPr lang="nl-NL" dirty="0"/>
                        <a:t>Handleiding </a:t>
                      </a:r>
                      <a:r>
                        <a:rPr lang="nl-NL" dirty="0" err="1"/>
                        <a:t>digicoach</a:t>
                      </a:r>
                      <a:r>
                        <a:rPr lang="nl-NL" dirty="0"/>
                        <a:t> schrijven</a:t>
                      </a:r>
                    </a:p>
                  </a:txBody>
                  <a:tcPr/>
                </a:tc>
                <a:extLst>
                  <a:ext uri="{0D108BD9-81ED-4DB2-BD59-A6C34878D82A}">
                    <a16:rowId xmlns:a16="http://schemas.microsoft.com/office/drawing/2014/main" val="1778332977"/>
                  </a:ext>
                </a:extLst>
              </a:tr>
              <a:tr h="390419">
                <a:tc>
                  <a:txBody>
                    <a:bodyPr/>
                    <a:lstStyle/>
                    <a:p>
                      <a:pPr algn="ctr"/>
                      <a:r>
                        <a:rPr lang="nl-NL" dirty="0"/>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Motiverende Gespreksvoering &amp; Coaching (theorie)</a:t>
                      </a:r>
                    </a:p>
                    <a:p>
                      <a:r>
                        <a:rPr lang="nl-NL" dirty="0"/>
                        <a:t>Oefenen met Motiverende Gespreksvoering &amp; Coaching </a:t>
                      </a:r>
                      <a:r>
                        <a:rPr lang="nl-NL" dirty="0" err="1"/>
                        <a:t>a.d.h.v</a:t>
                      </a:r>
                      <a:r>
                        <a:rPr lang="nl-NL" dirty="0"/>
                        <a:t> eigen casussen (praktijk)</a:t>
                      </a:r>
                    </a:p>
                    <a:p>
                      <a:r>
                        <a:rPr lang="nl-NL" dirty="0"/>
                        <a:t>Start maken eindopdracht (</a:t>
                      </a:r>
                      <a:r>
                        <a:rPr lang="nl-NL" dirty="0" err="1"/>
                        <a:t>digicoachplan</a:t>
                      </a:r>
                      <a:r>
                        <a:rPr lang="nl-NL" dirty="0"/>
                        <a:t>)</a:t>
                      </a:r>
                    </a:p>
                  </a:txBody>
                  <a:tcPr/>
                </a:tc>
                <a:extLst>
                  <a:ext uri="{0D108BD9-81ED-4DB2-BD59-A6C34878D82A}">
                    <a16:rowId xmlns:a16="http://schemas.microsoft.com/office/drawing/2014/main" val="1561021778"/>
                  </a:ext>
                </a:extLst>
              </a:tr>
              <a:tr h="359706">
                <a:tc>
                  <a:txBody>
                    <a:bodyPr/>
                    <a:lstStyle/>
                    <a:p>
                      <a:pPr algn="ctr"/>
                      <a:r>
                        <a:rPr lang="nl-NL" dirty="0"/>
                        <a:t>#4</a:t>
                      </a:r>
                    </a:p>
                  </a:txBody>
                  <a:tcPr anchor="ctr"/>
                </a:tc>
                <a:tc>
                  <a:txBody>
                    <a:bodyPr/>
                    <a:lstStyle/>
                    <a:p>
                      <a:r>
                        <a:rPr lang="nl-NL" dirty="0"/>
                        <a:t>Werken aan- en presenteren </a:t>
                      </a:r>
                      <a:r>
                        <a:rPr lang="nl-NL" dirty="0" err="1"/>
                        <a:t>digicoachplan</a:t>
                      </a:r>
                      <a:endParaRPr lang="nl-NL" dirty="0"/>
                    </a:p>
                  </a:txBody>
                  <a:tcPr/>
                </a:tc>
                <a:extLst>
                  <a:ext uri="{0D108BD9-81ED-4DB2-BD59-A6C34878D82A}">
                    <a16:rowId xmlns:a16="http://schemas.microsoft.com/office/drawing/2014/main" val="3515917471"/>
                  </a:ext>
                </a:extLst>
              </a:tr>
              <a:tr h="390419">
                <a:tc>
                  <a:txBody>
                    <a:bodyPr/>
                    <a:lstStyle/>
                    <a:p>
                      <a:pPr algn="ctr"/>
                      <a:r>
                        <a:rPr lang="nl-NL" dirty="0"/>
                        <a:t>#5</a:t>
                      </a:r>
                    </a:p>
                  </a:txBody>
                  <a:tcPr anchor="ctr"/>
                </a:tc>
                <a:tc>
                  <a:txBody>
                    <a:bodyPr/>
                    <a:lstStyle/>
                    <a:p>
                      <a:r>
                        <a:rPr lang="nl-NL" dirty="0"/>
                        <a:t>Reservedatum</a:t>
                      </a:r>
                    </a:p>
                  </a:txBody>
                  <a:tcPr/>
                </a:tc>
                <a:extLst>
                  <a:ext uri="{0D108BD9-81ED-4DB2-BD59-A6C34878D82A}">
                    <a16:rowId xmlns:a16="http://schemas.microsoft.com/office/drawing/2014/main" val="2186209640"/>
                  </a:ext>
                </a:extLst>
              </a:tr>
            </a:tbl>
          </a:graphicData>
        </a:graphic>
      </p:graphicFrame>
    </p:spTree>
    <p:extLst>
      <p:ext uri="{BB962C8B-B14F-4D97-AF65-F5344CB8AC3E}">
        <p14:creationId xmlns:p14="http://schemas.microsoft.com/office/powerpoint/2010/main" val="258999374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pen, drawing, page, education, painting, work, the work, homework, color, creativity">
            <a:extLst>
              <a:ext uri="{FF2B5EF4-FFF2-40B4-BE49-F238E27FC236}">
                <a16:creationId xmlns:a16="http://schemas.microsoft.com/office/drawing/2014/main" id="{349CE052-43B9-4128-A24B-88612A7A21F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A158546-D013-489E-B3CF-69F4356D9877}"/>
              </a:ext>
            </a:extLst>
          </p:cNvPr>
          <p:cNvSpPr>
            <a:spLocks noGrp="1"/>
          </p:cNvSpPr>
          <p:nvPr>
            <p:ph type="title"/>
          </p:nvPr>
        </p:nvSpPr>
        <p:spPr>
          <a:xfrm>
            <a:off x="1024128" y="750222"/>
            <a:ext cx="9720072" cy="1066603"/>
          </a:xfrm>
        </p:spPr>
        <p:txBody>
          <a:bodyPr>
            <a:normAutofit/>
          </a:bodyPr>
          <a:lstStyle/>
          <a:p>
            <a:r>
              <a:rPr lang="nl-NL" dirty="0">
                <a:solidFill>
                  <a:srgbClr val="FFFFFF"/>
                </a:solidFill>
              </a:rPr>
              <a:t>Opdracht</a:t>
            </a:r>
          </a:p>
        </p:txBody>
      </p:sp>
      <p:cxnSp>
        <p:nvCxnSpPr>
          <p:cNvPr id="1030" name="Straight Connector 72">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B9FA879-10DD-4BDC-AC73-4CF17D5787DD}"/>
              </a:ext>
            </a:extLst>
          </p:cNvPr>
          <p:cNvSpPr>
            <a:spLocks noGrp="1"/>
          </p:cNvSpPr>
          <p:nvPr>
            <p:ph idx="1"/>
          </p:nvPr>
        </p:nvSpPr>
        <p:spPr>
          <a:xfrm>
            <a:off x="1024128" y="2000864"/>
            <a:ext cx="6005937" cy="4023360"/>
          </a:xfrm>
        </p:spPr>
        <p:txBody>
          <a:bodyPr vert="horz" lIns="45720" tIns="45720" rIns="45720" bIns="45720" rtlCol="0" anchor="t">
            <a:normAutofit/>
          </a:bodyPr>
          <a:lstStyle/>
          <a:p>
            <a:r>
              <a:rPr lang="nl-NL" sz="2000" dirty="0">
                <a:solidFill>
                  <a:srgbClr val="FFFFFF"/>
                </a:solidFill>
              </a:rPr>
              <a:t>Lees de zeven interviews met </a:t>
            </a:r>
            <a:r>
              <a:rPr lang="nl-NL" sz="2000" dirty="0" err="1">
                <a:solidFill>
                  <a:srgbClr val="FFFFFF"/>
                </a:solidFill>
              </a:rPr>
              <a:t>digicoaches</a:t>
            </a:r>
            <a:r>
              <a:rPr lang="nl-NL" sz="2000" dirty="0">
                <a:solidFill>
                  <a:srgbClr val="FFFFFF"/>
                </a:solidFill>
              </a:rPr>
              <a:t>, en beantwoord de volgende vragen:</a:t>
            </a:r>
          </a:p>
          <a:p>
            <a:pPr marL="457200" indent="-457200">
              <a:buFont typeface="+mj-lt"/>
              <a:buAutoNum type="arabicPeriod"/>
            </a:pPr>
            <a:r>
              <a:rPr lang="nl-NL" sz="2000" dirty="0">
                <a:solidFill>
                  <a:srgbClr val="FFFFFF"/>
                </a:solidFill>
              </a:rPr>
              <a:t>Wat herken je? Beschrijf de situatie.</a:t>
            </a:r>
          </a:p>
          <a:p>
            <a:pPr marL="457200" indent="-457200">
              <a:buFont typeface="+mj-lt"/>
              <a:buAutoNum type="arabicPeriod"/>
            </a:pPr>
            <a:r>
              <a:rPr lang="nl-NL" sz="2000" dirty="0">
                <a:solidFill>
                  <a:srgbClr val="FFFFFF"/>
                </a:solidFill>
              </a:rPr>
              <a:t>Waar ligt volgens jou de oorzaak, als je het bekijkt binnen je eigen organisatie/afdeling?</a:t>
            </a:r>
          </a:p>
          <a:p>
            <a:endParaRPr lang="nl-NL" sz="2000" dirty="0">
              <a:solidFill>
                <a:srgbClr val="FFFFFF"/>
              </a:solidFill>
            </a:endParaRPr>
          </a:p>
          <a:p>
            <a:r>
              <a:rPr lang="nl-NL" sz="2000" dirty="0">
                <a:solidFill>
                  <a:srgbClr val="FFFFFF"/>
                </a:solidFill>
              </a:rPr>
              <a:t>De interviews met </a:t>
            </a:r>
            <a:r>
              <a:rPr lang="nl-NL" sz="2000" dirty="0" err="1">
                <a:solidFill>
                  <a:srgbClr val="FFFFFF"/>
                </a:solidFill>
              </a:rPr>
              <a:t>digicoaches</a:t>
            </a:r>
            <a:r>
              <a:rPr lang="nl-NL" sz="2000" dirty="0">
                <a:solidFill>
                  <a:srgbClr val="FFFFFF"/>
                </a:solidFill>
              </a:rPr>
              <a:t> vind je via deze link:</a:t>
            </a:r>
            <a:endParaRPr lang="nl-NL" sz="2000" dirty="0">
              <a:solidFill>
                <a:srgbClr val="CC9900"/>
              </a:solidFill>
              <a:hlinkClick r:id="rId3">
                <a:extLst>
                  <a:ext uri="{A12FA001-AC4F-418D-AE19-62706E023703}">
                    <ahyp:hlinkClr xmlns:ahyp="http://schemas.microsoft.com/office/drawing/2018/hyperlinkcolor" val="tx"/>
                  </a:ext>
                </a:extLst>
              </a:hlinkClick>
            </a:endParaRPr>
          </a:p>
          <a:p>
            <a:r>
              <a:rPr lang="nl-NL" sz="1400" dirty="0">
                <a:solidFill>
                  <a:srgbClr val="CCFFFF"/>
                </a:solidFill>
                <a:hlinkClick r:id="rId3">
                  <a:extLst>
                    <a:ext uri="{A12FA001-AC4F-418D-AE19-62706E023703}">
                      <ahyp:hlinkClr xmlns:ahyp="http://schemas.microsoft.com/office/drawing/2018/hyperlinkcolor" val="tx"/>
                    </a:ext>
                  </a:extLst>
                </a:hlinkClick>
              </a:rPr>
              <a:t>https://www.digivaardigindezorg.nl/interviews-met-digicoaches/</a:t>
            </a:r>
            <a:endParaRPr lang="nl-NL" sz="1400" dirty="0">
              <a:solidFill>
                <a:srgbClr val="CCFFFF"/>
              </a:solidFill>
            </a:endParaRPr>
          </a:p>
          <a:p>
            <a:endParaRPr lang="nl-NL" sz="2000" dirty="0">
              <a:solidFill>
                <a:srgbClr val="FFFFFF"/>
              </a:solidFill>
            </a:endParaRPr>
          </a:p>
          <a:p>
            <a:r>
              <a:rPr lang="nl-NL" sz="2000" dirty="0">
                <a:solidFill>
                  <a:srgbClr val="FFFFFF"/>
                </a:solidFill>
              </a:rPr>
              <a:t>De antwoorden gebruiken we volgende week in de les!</a:t>
            </a:r>
          </a:p>
          <a:p>
            <a:endParaRPr lang="nl-NL" sz="2000" dirty="0">
              <a:solidFill>
                <a:srgbClr val="FFFFFF"/>
              </a:solidFill>
            </a:endParaRPr>
          </a:p>
        </p:txBody>
      </p:sp>
    </p:spTree>
    <p:extLst>
      <p:ext uri="{BB962C8B-B14F-4D97-AF65-F5344CB8AC3E}">
        <p14:creationId xmlns:p14="http://schemas.microsoft.com/office/powerpoint/2010/main" val="224855308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9097524" cy="614897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E30293C-46E3-4ECC-8C94-83E6A28CBDB7}"/>
              </a:ext>
            </a:extLst>
          </p:cNvPr>
          <p:cNvSpPr>
            <a:spLocks noGrp="1"/>
          </p:cNvSpPr>
          <p:nvPr>
            <p:ph type="title"/>
          </p:nvPr>
        </p:nvSpPr>
        <p:spPr>
          <a:xfrm>
            <a:off x="1024129" y="585216"/>
            <a:ext cx="8069094" cy="1499616"/>
          </a:xfrm>
        </p:spPr>
        <p:txBody>
          <a:bodyPr>
            <a:normAutofit/>
          </a:bodyPr>
          <a:lstStyle/>
          <a:p>
            <a:r>
              <a:rPr lang="nl-NL" sz="4400" dirty="0">
                <a:solidFill>
                  <a:srgbClr val="FFFFFF"/>
                </a:solidFill>
              </a:rPr>
              <a:t>Afsluiting &amp; Evaluatie</a:t>
            </a:r>
            <a:br>
              <a:rPr lang="nl-NL" sz="4400" dirty="0">
                <a:solidFill>
                  <a:srgbClr val="FFFFFF"/>
                </a:solidFill>
              </a:rPr>
            </a:br>
            <a:r>
              <a:rPr lang="nl-NL" sz="2400" dirty="0">
                <a:solidFill>
                  <a:srgbClr val="FFFFFF"/>
                </a:solidFill>
              </a:rPr>
              <a:t>Gezamenlijke deel</a:t>
            </a:r>
          </a:p>
        </p:txBody>
      </p:sp>
      <p:cxnSp>
        <p:nvCxnSpPr>
          <p:cNvPr id="10" name="Straight Connector 9">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1DF69243-8D9C-4768-95AB-FF0B5C20EAED}"/>
              </a:ext>
            </a:extLst>
          </p:cNvPr>
          <p:cNvSpPr>
            <a:spLocks noGrp="1"/>
          </p:cNvSpPr>
          <p:nvPr>
            <p:ph idx="1"/>
          </p:nvPr>
        </p:nvSpPr>
        <p:spPr>
          <a:xfrm>
            <a:off x="1024129" y="2286000"/>
            <a:ext cx="8074151" cy="3862971"/>
          </a:xfrm>
        </p:spPr>
        <p:txBody>
          <a:bodyPr>
            <a:normAutofit/>
          </a:bodyPr>
          <a:lstStyle/>
          <a:p>
            <a:pPr>
              <a:buFont typeface="Arial" panose="020B0604020202020204" pitchFamily="34" charset="0"/>
              <a:buChar char="•"/>
            </a:pPr>
            <a:r>
              <a:rPr lang="nl-NL" sz="2000" dirty="0">
                <a:solidFill>
                  <a:srgbClr val="FFFFFF"/>
                </a:solidFill>
              </a:rPr>
              <a:t> Hoe vonden jullie het vandaag gaan?</a:t>
            </a:r>
          </a:p>
          <a:p>
            <a:pPr>
              <a:buFont typeface="Arial" panose="020B0604020202020204" pitchFamily="34" charset="0"/>
              <a:buChar char="•"/>
            </a:pPr>
            <a:r>
              <a:rPr lang="nl-NL" sz="2000" dirty="0">
                <a:solidFill>
                  <a:srgbClr val="FFFFFF"/>
                </a:solidFill>
              </a:rPr>
              <a:t> Heb je wensen ten aanzien van de volgende keer?</a:t>
            </a:r>
          </a:p>
          <a:p>
            <a:pPr>
              <a:buFont typeface="Arial" panose="020B0604020202020204" pitchFamily="34" charset="0"/>
              <a:buChar char="•"/>
            </a:pPr>
            <a:r>
              <a:rPr lang="nl-NL" sz="2000" dirty="0">
                <a:solidFill>
                  <a:srgbClr val="FFFFFF"/>
                </a:solidFill>
              </a:rPr>
              <a:t> Hebben jullie feedback voor mij?</a:t>
            </a:r>
          </a:p>
        </p:txBody>
      </p:sp>
      <p:sp>
        <p:nvSpPr>
          <p:cNvPr id="12" name="Rectangle 11">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614510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9488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9C30F6-75CB-46E6-BE15-DFAD1382DC92}"/>
              </a:ext>
            </a:extLst>
          </p:cNvPr>
          <p:cNvSpPr>
            <a:spLocks noGrp="1"/>
          </p:cNvSpPr>
          <p:nvPr>
            <p:ph type="title"/>
          </p:nvPr>
        </p:nvSpPr>
        <p:spPr>
          <a:xfrm>
            <a:off x="871728" y="640080"/>
            <a:ext cx="3133581" cy="1445895"/>
          </a:xfrm>
        </p:spPr>
        <p:txBody>
          <a:bodyPr>
            <a:normAutofit/>
          </a:bodyPr>
          <a:lstStyle/>
          <a:p>
            <a:r>
              <a:rPr lang="nl-NL" sz="4000" dirty="0">
                <a:solidFill>
                  <a:schemeClr val="bg1"/>
                </a:solidFill>
              </a:rPr>
              <a:t>Tips, inspiratie &amp; leesvoer</a:t>
            </a:r>
          </a:p>
        </p:txBody>
      </p:sp>
      <p:sp>
        <p:nvSpPr>
          <p:cNvPr id="3" name="Tijdelijke aanduiding voor inhoud 2">
            <a:extLst>
              <a:ext uri="{FF2B5EF4-FFF2-40B4-BE49-F238E27FC236}">
                <a16:creationId xmlns:a16="http://schemas.microsoft.com/office/drawing/2014/main" id="{6D432D22-A8C1-4461-8977-D2517F603910}"/>
              </a:ext>
            </a:extLst>
          </p:cNvPr>
          <p:cNvSpPr>
            <a:spLocks noGrp="1"/>
          </p:cNvSpPr>
          <p:nvPr>
            <p:ph idx="1"/>
          </p:nvPr>
        </p:nvSpPr>
        <p:spPr>
          <a:xfrm>
            <a:off x="871728" y="2286000"/>
            <a:ext cx="4157472" cy="3286125"/>
          </a:xfrm>
        </p:spPr>
        <p:txBody>
          <a:bodyPr>
            <a:normAutofit/>
          </a:bodyPr>
          <a:lstStyle/>
          <a:p>
            <a:pPr>
              <a:buFont typeface="Arial" panose="020B0604020202020204" pitchFamily="34" charset="0"/>
              <a:buChar char="•"/>
            </a:pPr>
            <a:r>
              <a:rPr lang="nl-NL" sz="2000" dirty="0">
                <a:solidFill>
                  <a:schemeClr val="bg1"/>
                </a:solidFill>
              </a:rPr>
              <a:t> Meld je aan voor de nieuwsbrief voor </a:t>
            </a:r>
            <a:r>
              <a:rPr lang="nl-NL" sz="2000" dirty="0" err="1">
                <a:solidFill>
                  <a:schemeClr val="bg1"/>
                </a:solidFill>
              </a:rPr>
              <a:t>digichoaches</a:t>
            </a:r>
            <a:r>
              <a:rPr lang="nl-NL" sz="2000" dirty="0">
                <a:solidFill>
                  <a:schemeClr val="bg1"/>
                </a:solidFill>
              </a:rPr>
              <a:t> </a:t>
            </a:r>
          </a:p>
          <a:p>
            <a:pPr>
              <a:buFont typeface="Arial" panose="020B0604020202020204" pitchFamily="34" charset="0"/>
              <a:buChar char="•"/>
            </a:pPr>
            <a:r>
              <a:rPr lang="nl-NL" sz="2000" dirty="0">
                <a:solidFill>
                  <a:schemeClr val="bg1"/>
                </a:solidFill>
              </a:rPr>
              <a:t> Bezoek de website </a:t>
            </a:r>
            <a:r>
              <a:rPr lang="nl-NL" sz="2000" dirty="0">
                <a:solidFill>
                  <a:schemeClr val="bg1"/>
                </a:solidFill>
                <a:hlinkClick r:id="rId2">
                  <a:extLst>
                    <a:ext uri="{A12FA001-AC4F-418D-AE19-62706E023703}">
                      <ahyp:hlinkClr xmlns:ahyp="http://schemas.microsoft.com/office/drawing/2018/hyperlinkcolor" val="tx"/>
                    </a:ext>
                  </a:extLst>
                </a:hlinkClick>
              </a:rPr>
              <a:t>www.digivaardigindezorg.nl</a:t>
            </a:r>
            <a:endParaRPr lang="nl-NL" sz="2000" dirty="0">
              <a:solidFill>
                <a:schemeClr val="bg1"/>
              </a:solidFill>
            </a:endParaRPr>
          </a:p>
          <a:p>
            <a:pPr>
              <a:buFont typeface="Arial" panose="020B0604020202020204" pitchFamily="34" charset="0"/>
              <a:buChar char="•"/>
            </a:pPr>
            <a:endParaRPr lang="nl-NL" sz="2000" dirty="0">
              <a:solidFill>
                <a:schemeClr val="bg1"/>
              </a:solidFill>
            </a:endParaRPr>
          </a:p>
          <a:p>
            <a:pPr>
              <a:buFont typeface="Arial" panose="020B0604020202020204" pitchFamily="34" charset="0"/>
              <a:buChar char="•"/>
            </a:pPr>
            <a:r>
              <a:rPr lang="nl-NL" sz="2000" dirty="0">
                <a:solidFill>
                  <a:schemeClr val="bg1"/>
                </a:solidFill>
              </a:rPr>
              <a:t> Heb jij ook een tip? Deel het! </a:t>
            </a:r>
            <a:endParaRPr lang="nl-NL" sz="2000" dirty="0">
              <a:solidFill>
                <a:schemeClr val="bg1"/>
              </a:solidFill>
              <a:hlinkClick r:id="rId3">
                <a:extLst>
                  <a:ext uri="{A12FA001-AC4F-418D-AE19-62706E023703}">
                    <ahyp:hlinkClr xmlns:ahyp="http://schemas.microsoft.com/office/drawing/2018/hyperlinkcolor" val="tx"/>
                  </a:ext>
                </a:extLst>
              </a:hlinkClick>
            </a:endParaRPr>
          </a:p>
          <a:p>
            <a:pPr marL="0" indent="0">
              <a:buNone/>
            </a:pPr>
            <a:endParaRPr lang="nl-NL" sz="2000" dirty="0">
              <a:solidFill>
                <a:schemeClr val="bg1"/>
              </a:solidFill>
            </a:endParaRPr>
          </a:p>
        </p:txBody>
      </p:sp>
      <p:pic>
        <p:nvPicPr>
          <p:cNvPr id="5" name="Afbeelding 4" descr="Afbeelding met tekst&#10;&#10;Automatisch gegenereerde beschrijving">
            <a:extLst>
              <a:ext uri="{FF2B5EF4-FFF2-40B4-BE49-F238E27FC236}">
                <a16:creationId xmlns:a16="http://schemas.microsoft.com/office/drawing/2014/main" id="{CCAFD613-8C5A-4F45-B116-E9034612EFC5}"/>
              </a:ext>
            </a:extLst>
          </p:cNvPr>
          <p:cNvPicPr>
            <a:picLocks noChangeAspect="1"/>
          </p:cNvPicPr>
          <p:nvPr/>
        </p:nvPicPr>
        <p:blipFill rotWithShape="1">
          <a:blip r:embed="rId4">
            <a:extLst>
              <a:ext uri="{28A0092B-C50C-407E-A947-70E740481C1C}">
                <a14:useLocalDpi xmlns:a14="http://schemas.microsoft.com/office/drawing/2010/main" val="0"/>
              </a:ext>
            </a:extLst>
          </a:blip>
          <a:srcRect l="2276" t="1" r="5040" b="1"/>
          <a:stretch/>
        </p:blipFill>
        <p:spPr>
          <a:xfrm>
            <a:off x="5811891" y="640080"/>
            <a:ext cx="5455949" cy="5577840"/>
          </a:xfrm>
          <a:prstGeom prst="rect">
            <a:avLst/>
          </a:prstGeom>
        </p:spPr>
      </p:pic>
    </p:spTree>
    <p:extLst>
      <p:ext uri="{BB962C8B-B14F-4D97-AF65-F5344CB8AC3E}">
        <p14:creationId xmlns:p14="http://schemas.microsoft.com/office/powerpoint/2010/main" val="512496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321AC-6630-45A6-AF43-7D1B0AC08919}"/>
              </a:ext>
            </a:extLst>
          </p:cNvPr>
          <p:cNvSpPr>
            <a:spLocks noGrp="1"/>
          </p:cNvSpPr>
          <p:nvPr>
            <p:ph type="title"/>
          </p:nvPr>
        </p:nvSpPr>
        <p:spPr>
          <a:xfrm>
            <a:off x="1024128" y="585216"/>
            <a:ext cx="3633597" cy="1499616"/>
          </a:xfrm>
        </p:spPr>
        <p:txBody>
          <a:bodyPr>
            <a:normAutofit/>
          </a:bodyPr>
          <a:lstStyle/>
          <a:p>
            <a:r>
              <a:rPr lang="nl-NL" sz="4400" dirty="0">
                <a:solidFill>
                  <a:schemeClr val="accent2">
                    <a:lumMod val="75000"/>
                  </a:schemeClr>
                </a:solidFill>
              </a:rPr>
              <a:t>Volgende keer</a:t>
            </a:r>
          </a:p>
        </p:txBody>
      </p:sp>
      <p:sp>
        <p:nvSpPr>
          <p:cNvPr id="9" name="Content Placeholder 8">
            <a:extLst>
              <a:ext uri="{FF2B5EF4-FFF2-40B4-BE49-F238E27FC236}">
                <a16:creationId xmlns:a16="http://schemas.microsoft.com/office/drawing/2014/main" id="{5477069C-06EE-4031-84A6-574E6F38D6AE}"/>
              </a:ext>
            </a:extLst>
          </p:cNvPr>
          <p:cNvSpPr>
            <a:spLocks noGrp="1"/>
          </p:cNvSpPr>
          <p:nvPr>
            <p:ph idx="1"/>
          </p:nvPr>
        </p:nvSpPr>
        <p:spPr>
          <a:xfrm>
            <a:off x="1024128" y="2286000"/>
            <a:ext cx="3842840" cy="4023360"/>
          </a:xfrm>
        </p:spPr>
        <p:txBody>
          <a:bodyPr>
            <a:normAutofit/>
          </a:bodyPr>
          <a:lstStyle/>
          <a:p>
            <a:pPr marL="0" indent="0">
              <a:buNone/>
            </a:pPr>
            <a:r>
              <a:rPr lang="en-US" sz="2000" dirty="0">
                <a:solidFill>
                  <a:schemeClr val="accent2">
                    <a:lumMod val="75000"/>
                  </a:schemeClr>
                </a:solidFill>
              </a:rPr>
              <a:t>We gaan het hebben over motivatie; wat is het eigenlijk, waarom hebben sommige mensen dat wel en anderen niet? Hoe motiveer je iemand </a:t>
            </a:r>
            <a:r>
              <a:rPr lang="en-US" sz="2000" dirty="0" err="1">
                <a:solidFill>
                  <a:schemeClr val="accent2">
                    <a:lumMod val="75000"/>
                  </a:schemeClr>
                </a:solidFill>
              </a:rPr>
              <a:t>eigenlijk</a:t>
            </a:r>
            <a:r>
              <a:rPr lang="en-US" sz="2000" dirty="0">
                <a:solidFill>
                  <a:schemeClr val="accent2">
                    <a:lumMod val="75000"/>
                  </a:schemeClr>
                </a:solidFill>
              </a:rPr>
              <a:t>?</a:t>
            </a:r>
          </a:p>
          <a:p>
            <a:pPr marL="0" indent="0">
              <a:buNone/>
            </a:pPr>
            <a:endParaRPr lang="en-US" sz="2000" dirty="0">
              <a:solidFill>
                <a:schemeClr val="accent2">
                  <a:lumMod val="75000"/>
                </a:schemeClr>
              </a:solidFill>
            </a:endParaRPr>
          </a:p>
          <a:p>
            <a:pPr marL="0" indent="0">
              <a:buNone/>
            </a:pPr>
            <a:r>
              <a:rPr lang="en-US" sz="2000" dirty="0">
                <a:solidFill>
                  <a:schemeClr val="accent2">
                    <a:lumMod val="75000"/>
                  </a:schemeClr>
                </a:solidFill>
              </a:rPr>
              <a:t>We </a:t>
            </a:r>
            <a:r>
              <a:rPr lang="en-US" sz="2000" dirty="0" err="1">
                <a:solidFill>
                  <a:schemeClr val="accent2">
                    <a:lumMod val="75000"/>
                  </a:schemeClr>
                </a:solidFill>
              </a:rPr>
              <a:t>gebruiken</a:t>
            </a:r>
            <a:r>
              <a:rPr lang="en-US" sz="2000" dirty="0">
                <a:solidFill>
                  <a:schemeClr val="accent2">
                    <a:lumMod val="75000"/>
                  </a:schemeClr>
                </a:solidFill>
              </a:rPr>
              <a:t> </a:t>
            </a:r>
            <a:r>
              <a:rPr lang="en-US" sz="2000" dirty="0" err="1">
                <a:solidFill>
                  <a:schemeClr val="accent2">
                    <a:lumMod val="75000"/>
                  </a:schemeClr>
                </a:solidFill>
              </a:rPr>
              <a:t>hiervoor</a:t>
            </a:r>
            <a:r>
              <a:rPr lang="en-US" sz="2000" dirty="0">
                <a:solidFill>
                  <a:schemeClr val="accent2">
                    <a:lumMod val="75000"/>
                  </a:schemeClr>
                </a:solidFill>
              </a:rPr>
              <a:t> het </a:t>
            </a:r>
            <a:r>
              <a:rPr lang="en-US" sz="2000" dirty="0" err="1">
                <a:solidFill>
                  <a:schemeClr val="accent2">
                    <a:lumMod val="75000"/>
                  </a:schemeClr>
                </a:solidFill>
              </a:rPr>
              <a:t>huiswerk</a:t>
            </a:r>
            <a:r>
              <a:rPr lang="en-US" sz="2000" dirty="0">
                <a:solidFill>
                  <a:schemeClr val="accent2">
                    <a:lumMod val="75000"/>
                  </a:schemeClr>
                </a:solidFill>
              </a:rPr>
              <a:t>.</a:t>
            </a:r>
          </a:p>
        </p:txBody>
      </p:sp>
      <p:pic>
        <p:nvPicPr>
          <p:cNvPr id="5" name="Tijdelijke aanduiding voor inhoud 4">
            <a:extLst>
              <a:ext uri="{FF2B5EF4-FFF2-40B4-BE49-F238E27FC236}">
                <a16:creationId xmlns:a16="http://schemas.microsoft.com/office/drawing/2014/main" id="{A2860625-0878-4E2E-AF06-8DA902CF673D}"/>
              </a:ext>
            </a:extLst>
          </p:cNvPr>
          <p:cNvPicPr>
            <a:picLocks noChangeAspect="1"/>
          </p:cNvPicPr>
          <p:nvPr/>
        </p:nvPicPr>
        <p:blipFill rotWithShape="1">
          <a:blip r:embed="rId2">
            <a:extLst>
              <a:ext uri="{28A0092B-C50C-407E-A947-70E740481C1C}">
                <a14:useLocalDpi xmlns:a14="http://schemas.microsoft.com/office/drawing/2010/main" val="0"/>
              </a:ext>
            </a:extLst>
          </a:blip>
          <a:srcRect l="3261" r="3137" b="2916"/>
          <a:stretch/>
        </p:blipFill>
        <p:spPr>
          <a:xfrm>
            <a:off x="5584722" y="0"/>
            <a:ext cx="6607278" cy="6853048"/>
          </a:xfrm>
          <a:prstGeom prst="rect">
            <a:avLst/>
          </a:prstGeom>
        </p:spPr>
      </p:pic>
    </p:spTree>
    <p:extLst>
      <p:ext uri="{BB962C8B-B14F-4D97-AF65-F5344CB8AC3E}">
        <p14:creationId xmlns:p14="http://schemas.microsoft.com/office/powerpoint/2010/main" val="24938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A1A9DD6-1137-4BCB-A7F4-A5CC567D78A0}"/>
              </a:ext>
            </a:extLst>
          </p:cNvPr>
          <p:cNvPicPr>
            <a:picLocks noGrp="1" noChangeAspect="1"/>
          </p:cNvPicPr>
          <p:nvPr>
            <p:ph idx="4294967295"/>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6441"/>
          <a:stretch/>
        </p:blipFill>
        <p:spPr>
          <a:xfrm>
            <a:off x="0" y="0"/>
            <a:ext cx="12192000" cy="6858000"/>
          </a:xfrm>
        </p:spPr>
      </p:pic>
      <p:sp>
        <p:nvSpPr>
          <p:cNvPr id="6" name="Tekstvak 5">
            <a:extLst>
              <a:ext uri="{FF2B5EF4-FFF2-40B4-BE49-F238E27FC236}">
                <a16:creationId xmlns:a16="http://schemas.microsoft.com/office/drawing/2014/main" id="{D1D1DDBB-910D-452D-A8F7-8F1B8732C0A2}"/>
              </a:ext>
            </a:extLst>
          </p:cNvPr>
          <p:cNvSpPr txBox="1"/>
          <p:nvPr/>
        </p:nvSpPr>
        <p:spPr>
          <a:xfrm>
            <a:off x="5220040" y="1920769"/>
            <a:ext cx="3429000" cy="2308324"/>
          </a:xfrm>
          <a:prstGeom prst="rect">
            <a:avLst/>
          </a:prstGeom>
          <a:noFill/>
        </p:spPr>
        <p:txBody>
          <a:bodyPr wrap="square" rtlCol="0">
            <a:spAutoFit/>
          </a:bodyPr>
          <a:lstStyle/>
          <a:p>
            <a:r>
              <a:rPr lang="nl-NL" sz="6000" dirty="0">
                <a:solidFill>
                  <a:schemeClr val="accent6">
                    <a:lumMod val="60000"/>
                    <a:lumOff val="40000"/>
                  </a:schemeClr>
                </a:solidFill>
                <a:latin typeface="Tw Cen MT Condensed (Koppen)"/>
              </a:rPr>
              <a:t>ZIJN ER VRAGEN?</a:t>
            </a:r>
          </a:p>
          <a:p>
            <a:r>
              <a:rPr lang="nl-NL" sz="2400" dirty="0">
                <a:solidFill>
                  <a:schemeClr val="accent6">
                    <a:lumMod val="60000"/>
                    <a:lumOff val="40000"/>
                  </a:schemeClr>
                </a:solidFill>
                <a:latin typeface="Tw Cen MT Condensed (Koppen)"/>
              </a:rPr>
              <a:t>Bel, mail, app!</a:t>
            </a:r>
          </a:p>
        </p:txBody>
      </p:sp>
    </p:spTree>
    <p:extLst>
      <p:ext uri="{BB962C8B-B14F-4D97-AF65-F5344CB8AC3E}">
        <p14:creationId xmlns:p14="http://schemas.microsoft.com/office/powerpoint/2010/main" val="422919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5351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1769AA-B945-440D-A9DE-A2075B766EC8}"/>
              </a:ext>
            </a:extLst>
          </p:cNvPr>
          <p:cNvSpPr>
            <a:spLocks noGrp="1"/>
          </p:cNvSpPr>
          <p:nvPr>
            <p:ph type="title"/>
          </p:nvPr>
        </p:nvSpPr>
        <p:spPr/>
        <p:txBody>
          <a:bodyPr/>
          <a:lstStyle/>
          <a:p>
            <a:r>
              <a:rPr lang="nl-NL" dirty="0">
                <a:solidFill>
                  <a:schemeClr val="bg1"/>
                </a:solidFill>
              </a:rPr>
              <a:t>Vandaag</a:t>
            </a:r>
          </a:p>
        </p:txBody>
      </p:sp>
      <p:sp>
        <p:nvSpPr>
          <p:cNvPr id="3" name="Tijdelijke aanduiding voor inhoud 2">
            <a:extLst>
              <a:ext uri="{FF2B5EF4-FFF2-40B4-BE49-F238E27FC236}">
                <a16:creationId xmlns:a16="http://schemas.microsoft.com/office/drawing/2014/main" id="{0EFDC3CB-1311-40E6-91BB-CE96ED79DC53}"/>
              </a:ext>
            </a:extLst>
          </p:cNvPr>
          <p:cNvSpPr>
            <a:spLocks noGrp="1"/>
          </p:cNvSpPr>
          <p:nvPr>
            <p:ph idx="1"/>
          </p:nvPr>
        </p:nvSpPr>
        <p:spPr>
          <a:xfrm>
            <a:off x="1024128" y="2084832"/>
            <a:ext cx="5805297" cy="3992118"/>
          </a:xfrm>
        </p:spPr>
        <p:txBody>
          <a:bodyPr>
            <a:normAutofit lnSpcReduction="10000"/>
          </a:bodyPr>
          <a:lstStyle/>
          <a:p>
            <a:pPr>
              <a:buFont typeface="Arial" panose="020B0604020202020204" pitchFamily="34" charset="0"/>
              <a:buChar char="•"/>
            </a:pPr>
            <a:r>
              <a:rPr lang="nl-NL" dirty="0">
                <a:solidFill>
                  <a:schemeClr val="bg1"/>
                </a:solidFill>
              </a:rPr>
              <a:t> Kennismaking</a:t>
            </a:r>
          </a:p>
          <a:p>
            <a:pPr>
              <a:buFont typeface="Arial" panose="020B0604020202020204" pitchFamily="34" charset="0"/>
              <a:buChar char="•"/>
            </a:pPr>
            <a:r>
              <a:rPr lang="nl-NL" dirty="0">
                <a:solidFill>
                  <a:schemeClr val="bg1"/>
                </a:solidFill>
              </a:rPr>
              <a:t> Wensen &amp; verwachtingen</a:t>
            </a:r>
          </a:p>
          <a:p>
            <a:pPr>
              <a:buFont typeface="Arial" panose="020B0604020202020204" pitchFamily="34" charset="0"/>
              <a:buChar char="•"/>
            </a:pPr>
            <a:r>
              <a:rPr lang="nl-NL" dirty="0">
                <a:solidFill>
                  <a:schemeClr val="bg1"/>
                </a:solidFill>
              </a:rPr>
              <a:t> Profiel </a:t>
            </a:r>
            <a:r>
              <a:rPr lang="nl-NL" dirty="0" err="1">
                <a:solidFill>
                  <a:schemeClr val="bg1"/>
                </a:solidFill>
              </a:rPr>
              <a:t>digicoach</a:t>
            </a:r>
            <a:endParaRPr lang="nl-NL" dirty="0">
              <a:solidFill>
                <a:schemeClr val="bg1"/>
              </a:solidFill>
            </a:endParaRPr>
          </a:p>
          <a:p>
            <a:pPr>
              <a:buFont typeface="Arial" panose="020B0604020202020204" pitchFamily="34" charset="0"/>
              <a:buChar char="•"/>
            </a:pPr>
            <a:r>
              <a:rPr lang="nl-NL" dirty="0">
                <a:solidFill>
                  <a:schemeClr val="bg1"/>
                </a:solidFill>
              </a:rPr>
              <a:t> Hoe </a:t>
            </a:r>
            <a:r>
              <a:rPr lang="nl-NL" dirty="0" err="1">
                <a:solidFill>
                  <a:schemeClr val="bg1"/>
                </a:solidFill>
              </a:rPr>
              <a:t>digivaardig</a:t>
            </a:r>
            <a:r>
              <a:rPr lang="nl-NL" dirty="0">
                <a:solidFill>
                  <a:schemeClr val="bg1"/>
                </a:solidFill>
              </a:rPr>
              <a:t> ben jij?</a:t>
            </a:r>
          </a:p>
          <a:p>
            <a:pPr>
              <a:buFont typeface="Arial" panose="020B0604020202020204" pitchFamily="34" charset="0"/>
              <a:buChar char="•"/>
            </a:pPr>
            <a:r>
              <a:rPr lang="nl-NL" dirty="0">
                <a:solidFill>
                  <a:schemeClr val="bg1"/>
                </a:solidFill>
              </a:rPr>
              <a:t> Programma cursus</a:t>
            </a:r>
          </a:p>
          <a:p>
            <a:pPr>
              <a:buFont typeface="Arial" panose="020B0604020202020204" pitchFamily="34" charset="0"/>
              <a:buChar char="•"/>
            </a:pPr>
            <a:r>
              <a:rPr lang="nl-NL" dirty="0">
                <a:solidFill>
                  <a:schemeClr val="bg1"/>
                </a:solidFill>
              </a:rPr>
              <a:t> Opdracht (huiswerk)</a:t>
            </a:r>
          </a:p>
          <a:p>
            <a:pPr>
              <a:buFont typeface="Arial" panose="020B0604020202020204" pitchFamily="34" charset="0"/>
              <a:buChar char="•"/>
            </a:pPr>
            <a:r>
              <a:rPr lang="nl-NL" dirty="0">
                <a:solidFill>
                  <a:schemeClr val="bg1"/>
                </a:solidFill>
              </a:rPr>
              <a:t> Afsluiting &amp; evaluatie</a:t>
            </a:r>
          </a:p>
          <a:p>
            <a:pPr>
              <a:buFont typeface="Arial" panose="020B0604020202020204" pitchFamily="34" charset="0"/>
              <a:buChar char="•"/>
            </a:pPr>
            <a:r>
              <a:rPr lang="nl-NL" dirty="0">
                <a:solidFill>
                  <a:schemeClr val="bg1"/>
                </a:solidFill>
              </a:rPr>
              <a:t> Tips, inspiratie &amp; leesvoer</a:t>
            </a:r>
          </a:p>
          <a:p>
            <a:pPr>
              <a:buFont typeface="Arial" panose="020B0604020202020204" pitchFamily="34" charset="0"/>
              <a:buChar char="•"/>
            </a:pPr>
            <a:r>
              <a:rPr lang="nl-NL" dirty="0">
                <a:solidFill>
                  <a:schemeClr val="bg1"/>
                </a:solidFill>
              </a:rPr>
              <a:t> Vragen, opdracht &amp; vooruitblik</a:t>
            </a:r>
          </a:p>
        </p:txBody>
      </p:sp>
      <p:pic>
        <p:nvPicPr>
          <p:cNvPr id="5" name="Afbeelding 4">
            <a:extLst>
              <a:ext uri="{FF2B5EF4-FFF2-40B4-BE49-F238E27FC236}">
                <a16:creationId xmlns:a16="http://schemas.microsoft.com/office/drawing/2014/main" id="{27DF1273-91F9-41CD-A7DC-578CDB7D9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886" y="0"/>
            <a:ext cx="4442114" cy="6858000"/>
          </a:xfrm>
          <a:prstGeom prst="rect">
            <a:avLst/>
          </a:prstGeom>
        </p:spPr>
      </p:pic>
    </p:spTree>
    <p:extLst>
      <p:ext uri="{BB962C8B-B14F-4D97-AF65-F5344CB8AC3E}">
        <p14:creationId xmlns:p14="http://schemas.microsoft.com/office/powerpoint/2010/main" val="272310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9D7CC6-6D61-418F-AA82-CD6B85CB140B}"/>
              </a:ext>
            </a:extLst>
          </p:cNvPr>
          <p:cNvSpPr>
            <a:spLocks noGrp="1"/>
          </p:cNvSpPr>
          <p:nvPr>
            <p:ph type="title"/>
          </p:nvPr>
        </p:nvSpPr>
        <p:spPr>
          <a:xfrm>
            <a:off x="1024128" y="585216"/>
            <a:ext cx="4290822" cy="1499616"/>
          </a:xfrm>
        </p:spPr>
        <p:txBody>
          <a:bodyPr>
            <a:normAutofit/>
          </a:bodyPr>
          <a:lstStyle/>
          <a:p>
            <a:r>
              <a:rPr lang="nl-NL" dirty="0">
                <a:solidFill>
                  <a:schemeClr val="bg1"/>
                </a:solidFill>
              </a:rPr>
              <a:t>Welkom!</a:t>
            </a:r>
          </a:p>
        </p:txBody>
      </p:sp>
      <p:sp>
        <p:nvSpPr>
          <p:cNvPr id="3" name="Tijdelijke aanduiding voor inhoud 2">
            <a:extLst>
              <a:ext uri="{FF2B5EF4-FFF2-40B4-BE49-F238E27FC236}">
                <a16:creationId xmlns:a16="http://schemas.microsoft.com/office/drawing/2014/main" id="{14B73D31-3402-4832-A446-7F11E08F5503}"/>
              </a:ext>
            </a:extLst>
          </p:cNvPr>
          <p:cNvSpPr>
            <a:spLocks noGrp="1"/>
          </p:cNvSpPr>
          <p:nvPr>
            <p:ph idx="1"/>
          </p:nvPr>
        </p:nvSpPr>
        <p:spPr>
          <a:xfrm>
            <a:off x="1024128" y="2286000"/>
            <a:ext cx="5205222" cy="4023360"/>
          </a:xfrm>
        </p:spPr>
        <p:txBody>
          <a:bodyPr>
            <a:normAutofit/>
          </a:bodyPr>
          <a:lstStyle/>
          <a:p>
            <a:r>
              <a:rPr lang="nl-NL" dirty="0">
                <a:solidFill>
                  <a:schemeClr val="bg1"/>
                </a:solidFill>
              </a:rPr>
              <a:t>Gea Huttinga</a:t>
            </a:r>
          </a:p>
          <a:p>
            <a:r>
              <a:rPr lang="nl-NL" dirty="0">
                <a:solidFill>
                  <a:schemeClr val="bg1"/>
                </a:solidFill>
              </a:rPr>
              <a:t>T: 06 23319264</a:t>
            </a:r>
          </a:p>
          <a:p>
            <a:r>
              <a:rPr lang="nl-NL" dirty="0">
                <a:solidFill>
                  <a:schemeClr val="bg1"/>
                </a:solidFill>
              </a:rPr>
              <a:t>E: g.huttinga@noorderpoort.nl</a:t>
            </a:r>
          </a:p>
        </p:txBody>
      </p:sp>
      <p:pic>
        <p:nvPicPr>
          <p:cNvPr id="5" name="Afbeelding 4">
            <a:extLst>
              <a:ext uri="{FF2B5EF4-FFF2-40B4-BE49-F238E27FC236}">
                <a16:creationId xmlns:a16="http://schemas.microsoft.com/office/drawing/2014/main" id="{ABDDFD18-FFD8-4F50-87E5-CCDAB74B2390}"/>
              </a:ext>
            </a:extLst>
          </p:cNvPr>
          <p:cNvPicPr>
            <a:picLocks noChangeAspect="1"/>
          </p:cNvPicPr>
          <p:nvPr/>
        </p:nvPicPr>
        <p:blipFill rotWithShape="1">
          <a:blip r:embed="rId2">
            <a:extLst>
              <a:ext uri="{28A0092B-C50C-407E-A947-70E740481C1C}">
                <a14:useLocalDpi xmlns:a14="http://schemas.microsoft.com/office/drawing/2010/main" val="0"/>
              </a:ext>
            </a:extLst>
          </a:blip>
          <a:srcRect l="44059" t="2" r="1656"/>
          <a:stretch/>
        </p:blipFill>
        <p:spPr>
          <a:xfrm>
            <a:off x="6610350" y="10"/>
            <a:ext cx="5581649" cy="6857990"/>
          </a:xfrm>
          <a:prstGeom prst="rect">
            <a:avLst/>
          </a:prstGeom>
        </p:spPr>
      </p:pic>
    </p:spTree>
    <p:extLst>
      <p:ext uri="{BB962C8B-B14F-4D97-AF65-F5344CB8AC3E}">
        <p14:creationId xmlns:p14="http://schemas.microsoft.com/office/powerpoint/2010/main" val="417162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65E91FDE-1A8E-4BA3-B26A-3B11DE802AF0}"/>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6024" r="-1" b="-1"/>
          <a:stretch/>
        </p:blipFill>
        <p:spPr>
          <a:xfrm>
            <a:off x="20" y="-1"/>
            <a:ext cx="12188932" cy="6858000"/>
          </a:xfrm>
          <a:prstGeom prst="rect">
            <a:avLst/>
          </a:prstGeom>
        </p:spPr>
      </p:pic>
      <p:sp>
        <p:nvSpPr>
          <p:cNvPr id="2" name="Titel 1">
            <a:extLst>
              <a:ext uri="{FF2B5EF4-FFF2-40B4-BE49-F238E27FC236}">
                <a16:creationId xmlns:a16="http://schemas.microsoft.com/office/drawing/2014/main" id="{F7B4AB75-8CFA-4DFE-9CD5-9C568D951315}"/>
              </a:ext>
            </a:extLst>
          </p:cNvPr>
          <p:cNvSpPr>
            <a:spLocks noGrp="1"/>
          </p:cNvSpPr>
          <p:nvPr>
            <p:ph type="title"/>
          </p:nvPr>
        </p:nvSpPr>
        <p:spPr>
          <a:xfrm>
            <a:off x="643467" y="643467"/>
            <a:ext cx="3684437" cy="5571066"/>
          </a:xfrm>
        </p:spPr>
        <p:txBody>
          <a:bodyPr>
            <a:normAutofit/>
          </a:bodyPr>
          <a:lstStyle/>
          <a:p>
            <a:pPr algn="r"/>
            <a:r>
              <a:rPr lang="nl-NL" dirty="0"/>
              <a:t>Kennismaking </a:t>
            </a:r>
          </a:p>
        </p:txBody>
      </p:sp>
      <p:cxnSp>
        <p:nvCxnSpPr>
          <p:cNvPr id="19" name="Straight Connector 18">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1D6DED8A-F1E1-4519-BE5C-74A33B41AFBF}"/>
              </a:ext>
            </a:extLst>
          </p:cNvPr>
          <p:cNvSpPr>
            <a:spLocks noGrp="1"/>
          </p:cNvSpPr>
          <p:nvPr>
            <p:ph idx="1"/>
          </p:nvPr>
        </p:nvSpPr>
        <p:spPr>
          <a:xfrm>
            <a:off x="4971371" y="643467"/>
            <a:ext cx="6574112" cy="5571066"/>
          </a:xfrm>
        </p:spPr>
        <p:txBody>
          <a:bodyPr anchor="ctr">
            <a:normAutofit/>
          </a:bodyPr>
          <a:lstStyle/>
          <a:p>
            <a:pPr marL="0" indent="0">
              <a:buNone/>
            </a:pPr>
            <a:r>
              <a:rPr lang="en-US" dirty="0"/>
              <a:t> </a:t>
            </a:r>
            <a:r>
              <a:rPr lang="en-US" dirty="0" err="1"/>
              <a:t>Kennismakingsspel</a:t>
            </a:r>
            <a:r>
              <a:rPr lang="en-US" dirty="0"/>
              <a:t> ‘</a:t>
            </a:r>
            <a:r>
              <a:rPr lang="nl-NL" dirty="0"/>
              <a:t>Wat ga jij </a:t>
            </a:r>
            <a:r>
              <a:rPr lang="nl-NL" b="1" dirty="0">
                <a:solidFill>
                  <a:schemeClr val="accent6">
                    <a:lumMod val="60000"/>
                    <a:lumOff val="40000"/>
                  </a:schemeClr>
                </a:solidFill>
              </a:rPr>
              <a:t>dit jaar creëren</a:t>
            </a:r>
            <a:r>
              <a:rPr lang="nl-NL" dirty="0">
                <a:solidFill>
                  <a:schemeClr val="accent6">
                    <a:lumMod val="60000"/>
                    <a:lumOff val="40000"/>
                  </a:schemeClr>
                </a:solidFill>
              </a:rPr>
              <a:t>? </a:t>
            </a:r>
            <a:r>
              <a:rPr lang="nl-NL" dirty="0"/>
              <a:t>Wat ga je bouwen? Wat is jouw doel, droom en/of intentie dit jaar? Waar ga jij je op focussen?</a:t>
            </a:r>
            <a:r>
              <a:rPr lang="en-US" dirty="0"/>
              <a:t>			</a:t>
            </a:r>
          </a:p>
        </p:txBody>
      </p:sp>
    </p:spTree>
    <p:extLst>
      <p:ext uri="{BB962C8B-B14F-4D97-AF65-F5344CB8AC3E}">
        <p14:creationId xmlns:p14="http://schemas.microsoft.com/office/powerpoint/2010/main" val="331101202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vintage alarm clock, Vintage, various, clock, time, alarm Clock, timer, deadline, reminder, studio shot">
            <a:extLst>
              <a:ext uri="{FF2B5EF4-FFF2-40B4-BE49-F238E27FC236}">
                <a16:creationId xmlns:a16="http://schemas.microsoft.com/office/drawing/2014/main" id="{A8F9F910-0B47-404E-B13A-1757257F1FFC}"/>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t="7223" b="8508"/>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05DAE5D-815C-4220-9E5D-562F005C2447}"/>
              </a:ext>
            </a:extLst>
          </p:cNvPr>
          <p:cNvSpPr>
            <a:spLocks noGrp="1"/>
          </p:cNvSpPr>
          <p:nvPr>
            <p:ph type="title" idx="4294967295"/>
          </p:nvPr>
        </p:nvSpPr>
        <p:spPr>
          <a:xfrm>
            <a:off x="6519863" y="712630"/>
            <a:ext cx="5143500" cy="938212"/>
          </a:xfrm>
        </p:spPr>
        <p:txBody>
          <a:bodyPr>
            <a:normAutofit/>
          </a:bodyPr>
          <a:lstStyle/>
          <a:p>
            <a:r>
              <a:rPr lang="nl-NL" sz="4000" dirty="0">
                <a:solidFill>
                  <a:srgbClr val="009999"/>
                </a:solidFill>
              </a:rPr>
              <a:t>Mededelingen &amp; afspraken</a:t>
            </a:r>
          </a:p>
        </p:txBody>
      </p:sp>
      <p:sp>
        <p:nvSpPr>
          <p:cNvPr id="7" name="Content Placeholder 8">
            <a:extLst>
              <a:ext uri="{FF2B5EF4-FFF2-40B4-BE49-F238E27FC236}">
                <a16:creationId xmlns:a16="http://schemas.microsoft.com/office/drawing/2014/main" id="{A2B80459-CC2D-4306-9508-A9CBF90499DE}"/>
              </a:ext>
            </a:extLst>
          </p:cNvPr>
          <p:cNvSpPr txBox="1">
            <a:spLocks/>
          </p:cNvSpPr>
          <p:nvPr/>
        </p:nvSpPr>
        <p:spPr>
          <a:xfrm>
            <a:off x="6994930" y="2008188"/>
            <a:ext cx="4668433" cy="4724664"/>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8" name="Tijdelijke aanduiding voor inhoud 2">
            <a:extLst>
              <a:ext uri="{FF2B5EF4-FFF2-40B4-BE49-F238E27FC236}">
                <a16:creationId xmlns:a16="http://schemas.microsoft.com/office/drawing/2014/main" id="{A2899CD7-602F-427A-948C-52FB80CF3810}"/>
              </a:ext>
            </a:extLst>
          </p:cNvPr>
          <p:cNvSpPr txBox="1">
            <a:spLocks/>
          </p:cNvSpPr>
          <p:nvPr/>
        </p:nvSpPr>
        <p:spPr>
          <a:xfrm>
            <a:off x="6519863" y="2008188"/>
            <a:ext cx="5300102" cy="389821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None/>
            </a:pPr>
            <a:r>
              <a:rPr lang="nl-NL" sz="2000" dirty="0"/>
              <a:t>Cursus </a:t>
            </a:r>
            <a:r>
              <a:rPr lang="nl-NL" sz="2000" dirty="0">
                <a:solidFill>
                  <a:srgbClr val="009999"/>
                </a:solidFill>
              </a:rPr>
              <a:t>samen </a:t>
            </a:r>
            <a:r>
              <a:rPr lang="nl-NL" sz="2000" dirty="0"/>
              <a:t>vormgeven</a:t>
            </a:r>
          </a:p>
          <a:p>
            <a:pPr marL="310896" lvl="2" indent="0">
              <a:buNone/>
            </a:pPr>
            <a:r>
              <a:rPr lang="nl-NL" sz="2000" dirty="0"/>
              <a:t>- Jullie input/wensen zijn leidend</a:t>
            </a:r>
          </a:p>
          <a:p>
            <a:pPr marL="310896" lvl="2" indent="0">
              <a:buNone/>
            </a:pPr>
            <a:r>
              <a:rPr lang="nl-NL" sz="2000" dirty="0"/>
              <a:t>- Heb je vragen/opmerkingen? Geef het aan!</a:t>
            </a:r>
          </a:p>
          <a:p>
            <a:pPr marL="0" indent="0">
              <a:buNone/>
            </a:pPr>
            <a:endParaRPr lang="nl-NL" sz="500" dirty="0"/>
          </a:p>
          <a:p>
            <a:pPr marL="0" indent="0">
              <a:buNone/>
            </a:pPr>
            <a:r>
              <a:rPr lang="nl-NL" sz="2000" dirty="0"/>
              <a:t>Is een </a:t>
            </a:r>
            <a:r>
              <a:rPr lang="nl-NL" sz="2000" dirty="0">
                <a:solidFill>
                  <a:srgbClr val="009999"/>
                </a:solidFill>
              </a:rPr>
              <a:t>appgroep</a:t>
            </a:r>
            <a:r>
              <a:rPr lang="nl-NL" sz="2000" dirty="0"/>
              <a:t> gewenst?</a:t>
            </a:r>
          </a:p>
          <a:p>
            <a:pPr marL="0" indent="0">
              <a:buNone/>
            </a:pPr>
            <a:endParaRPr lang="nl-NL" sz="500" dirty="0"/>
          </a:p>
          <a:p>
            <a:pPr marL="0" indent="0">
              <a:buNone/>
            </a:pPr>
            <a:r>
              <a:rPr lang="nl-NL" sz="2000" dirty="0"/>
              <a:t>Accreditatiepunten?</a:t>
            </a:r>
          </a:p>
          <a:p>
            <a:pPr marL="0" indent="0">
              <a:buNone/>
            </a:pPr>
            <a:endParaRPr lang="nl-NL" sz="500" dirty="0">
              <a:solidFill>
                <a:srgbClr val="009999"/>
              </a:solidFill>
            </a:endParaRPr>
          </a:p>
          <a:p>
            <a:pPr marL="0" indent="0">
              <a:buNone/>
            </a:pPr>
            <a:r>
              <a:rPr lang="nl-NL" sz="2000" dirty="0">
                <a:solidFill>
                  <a:srgbClr val="009999"/>
                </a:solidFill>
              </a:rPr>
              <a:t>Vragen </a:t>
            </a:r>
            <a:r>
              <a:rPr lang="nl-NL" sz="2000" dirty="0"/>
              <a:t>of </a:t>
            </a:r>
            <a:r>
              <a:rPr lang="nl-NL" sz="2000" dirty="0">
                <a:solidFill>
                  <a:srgbClr val="009999"/>
                </a:solidFill>
              </a:rPr>
              <a:t>opmerkingen</a:t>
            </a:r>
            <a:r>
              <a:rPr lang="nl-NL" sz="2000" dirty="0"/>
              <a:t>? Bel, mail, app me!</a:t>
            </a:r>
          </a:p>
          <a:p>
            <a:pPr marL="310896" lvl="2" indent="0">
              <a:buNone/>
            </a:pPr>
            <a:r>
              <a:rPr lang="nl-NL" sz="2000" dirty="0"/>
              <a:t>T: 06 23319264</a:t>
            </a:r>
          </a:p>
          <a:p>
            <a:pPr marL="310896" lvl="2" indent="0">
              <a:buNone/>
            </a:pPr>
            <a:r>
              <a:rPr lang="nl-NL" sz="2000" dirty="0"/>
              <a:t>E: g.huttinga@noorderpoort.nl</a:t>
            </a:r>
          </a:p>
          <a:p>
            <a:pPr marL="0" indent="0">
              <a:buNone/>
            </a:pPr>
            <a:endParaRPr lang="nl-NL" sz="2000" dirty="0"/>
          </a:p>
        </p:txBody>
      </p:sp>
    </p:spTree>
    <p:extLst>
      <p:ext uri="{BB962C8B-B14F-4D97-AF65-F5344CB8AC3E}">
        <p14:creationId xmlns:p14="http://schemas.microsoft.com/office/powerpoint/2010/main" val="3344491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atar, people, team. group, athletes, black and white, monochrome, grayscale, sports, sport, child">
            <a:extLst>
              <a:ext uri="{FF2B5EF4-FFF2-40B4-BE49-F238E27FC236}">
                <a16:creationId xmlns:a16="http://schemas.microsoft.com/office/drawing/2014/main" id="{4FE33AFC-06CC-4160-BB3D-A494DE4271FD}"/>
              </a:ext>
            </a:extLst>
          </p:cNvPr>
          <p:cNvPicPr>
            <a:picLocks noChangeAspect="1" noChangeArrowheads="1"/>
          </p:cNvPicPr>
          <p:nvPr/>
        </p:nvPicPr>
        <p:blipFill rotWithShape="1">
          <a:blip r:embed="rId2">
            <a:duotone>
              <a:schemeClr val="bg2">
                <a:shade val="45000"/>
                <a:satMod val="135000"/>
              </a:schemeClr>
              <a:prstClr val="white"/>
            </a:duotone>
            <a:alphaModFix amt="20000"/>
            <a:extLst>
              <a:ext uri="{28A0092B-C50C-407E-A947-70E740481C1C}">
                <a14:useLocalDpi xmlns:a14="http://schemas.microsoft.com/office/drawing/2010/main" val="0"/>
              </a:ext>
            </a:extLst>
          </a:blip>
          <a:srcRect t="4050" r="-1" b="11658"/>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BAB948A1-5DB5-4FD0-A2DB-BCAF0011F53D}"/>
              </a:ext>
            </a:extLst>
          </p:cNvPr>
          <p:cNvSpPr>
            <a:spLocks noGrp="1"/>
          </p:cNvSpPr>
          <p:nvPr>
            <p:ph type="title"/>
          </p:nvPr>
        </p:nvSpPr>
        <p:spPr>
          <a:xfrm>
            <a:off x="643467" y="643467"/>
            <a:ext cx="3684437" cy="5571066"/>
          </a:xfrm>
        </p:spPr>
        <p:txBody>
          <a:bodyPr>
            <a:normAutofit/>
          </a:bodyPr>
          <a:lstStyle/>
          <a:p>
            <a:pPr algn="r"/>
            <a:r>
              <a:rPr lang="nl-NL" dirty="0"/>
              <a:t>Teams</a:t>
            </a:r>
            <a:endParaRPr lang="nl-NL"/>
          </a:p>
        </p:txBody>
      </p:sp>
      <p:cxnSp>
        <p:nvCxnSpPr>
          <p:cNvPr id="73" name="Straight Connector 72">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jdelijke aanduiding voor inhoud 3">
            <a:extLst>
              <a:ext uri="{FF2B5EF4-FFF2-40B4-BE49-F238E27FC236}">
                <a16:creationId xmlns:a16="http://schemas.microsoft.com/office/drawing/2014/main" id="{15C93F5F-CF9F-45DC-A749-EE69A28A8E73}"/>
              </a:ext>
            </a:extLst>
          </p:cNvPr>
          <p:cNvSpPr>
            <a:spLocks noGrp="1"/>
          </p:cNvSpPr>
          <p:nvPr>
            <p:ph idx="1"/>
          </p:nvPr>
        </p:nvSpPr>
        <p:spPr>
          <a:xfrm>
            <a:off x="4971371" y="643467"/>
            <a:ext cx="6574112" cy="5571066"/>
          </a:xfrm>
        </p:spPr>
        <p:txBody>
          <a:bodyPr anchor="ctr">
            <a:normAutofit/>
          </a:bodyPr>
          <a:lstStyle/>
          <a:p>
            <a:pPr>
              <a:buFont typeface="Arial" panose="020B0604020202020204" pitchFamily="34" charset="0"/>
              <a:buChar char="•"/>
            </a:pPr>
            <a:r>
              <a:rPr lang="nl-NL" dirty="0"/>
              <a:t> Wel/geen ervaring</a:t>
            </a:r>
          </a:p>
          <a:p>
            <a:pPr>
              <a:buFont typeface="Arial" panose="020B0604020202020204" pitchFamily="34" charset="0"/>
              <a:buChar char="•"/>
            </a:pPr>
            <a:r>
              <a:rPr lang="nl-NL" dirty="0"/>
              <a:t> Wat zijn jullie gewend?</a:t>
            </a:r>
          </a:p>
          <a:p>
            <a:pPr>
              <a:buFont typeface="Arial" panose="020B0604020202020204" pitchFamily="34" charset="0"/>
              <a:buChar char="•"/>
            </a:pPr>
            <a:r>
              <a:rPr lang="nl-NL" dirty="0"/>
              <a:t> Camera</a:t>
            </a:r>
          </a:p>
          <a:p>
            <a:pPr>
              <a:buFont typeface="Arial" panose="020B0604020202020204" pitchFamily="34" charset="0"/>
              <a:buChar char="•"/>
            </a:pPr>
            <a:r>
              <a:rPr lang="nl-NL" dirty="0"/>
              <a:t> Microfoon (achtergrondgeluid)</a:t>
            </a:r>
          </a:p>
          <a:p>
            <a:pPr>
              <a:buFont typeface="Arial" panose="020B0604020202020204" pitchFamily="34" charset="0"/>
              <a:buChar char="•"/>
            </a:pPr>
            <a:r>
              <a:rPr lang="nl-NL" dirty="0"/>
              <a:t> Handjes</a:t>
            </a:r>
          </a:p>
          <a:p>
            <a:pPr>
              <a:buFont typeface="Arial" panose="020B0604020202020204" pitchFamily="34" charset="0"/>
              <a:buChar char="•"/>
            </a:pPr>
            <a:r>
              <a:rPr lang="nl-NL" dirty="0"/>
              <a:t> Overige afspraken</a:t>
            </a:r>
          </a:p>
        </p:txBody>
      </p:sp>
    </p:spTree>
    <p:extLst>
      <p:ext uri="{BB962C8B-B14F-4D97-AF65-F5344CB8AC3E}">
        <p14:creationId xmlns:p14="http://schemas.microsoft.com/office/powerpoint/2010/main" val="110203177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FA25D-1804-47F7-867A-31FA6B3981A7}"/>
              </a:ext>
            </a:extLst>
          </p:cNvPr>
          <p:cNvSpPr>
            <a:spLocks noGrp="1"/>
          </p:cNvSpPr>
          <p:nvPr>
            <p:ph type="title"/>
          </p:nvPr>
        </p:nvSpPr>
        <p:spPr>
          <a:xfrm>
            <a:off x="1024128" y="585216"/>
            <a:ext cx="5443347" cy="1499616"/>
          </a:xfrm>
        </p:spPr>
        <p:txBody>
          <a:bodyPr>
            <a:normAutofit/>
          </a:bodyPr>
          <a:lstStyle/>
          <a:p>
            <a:r>
              <a:rPr lang="nl-NL" sz="4800" dirty="0"/>
              <a:t>Verwachtingen</a:t>
            </a:r>
          </a:p>
        </p:txBody>
      </p:sp>
      <p:sp>
        <p:nvSpPr>
          <p:cNvPr id="3" name="Tijdelijke aanduiding voor inhoud 2">
            <a:extLst>
              <a:ext uri="{FF2B5EF4-FFF2-40B4-BE49-F238E27FC236}">
                <a16:creationId xmlns:a16="http://schemas.microsoft.com/office/drawing/2014/main" id="{923D9506-FD8F-44ED-A0D1-BFA26C40EA51}"/>
              </a:ext>
            </a:extLst>
          </p:cNvPr>
          <p:cNvSpPr>
            <a:spLocks noGrp="1"/>
          </p:cNvSpPr>
          <p:nvPr>
            <p:ph idx="1"/>
          </p:nvPr>
        </p:nvSpPr>
        <p:spPr>
          <a:xfrm>
            <a:off x="1024128" y="2286000"/>
            <a:ext cx="5443347" cy="4023360"/>
          </a:xfrm>
        </p:spPr>
        <p:txBody>
          <a:bodyPr>
            <a:normAutofit/>
          </a:bodyPr>
          <a:lstStyle/>
          <a:p>
            <a:pPr>
              <a:buFont typeface="Arial" panose="020B0604020202020204" pitchFamily="34" charset="0"/>
              <a:buChar char="•"/>
            </a:pPr>
            <a:r>
              <a:rPr lang="nl-NL" sz="2000" dirty="0"/>
              <a:t> Waarom ben je </a:t>
            </a:r>
            <a:r>
              <a:rPr lang="nl-NL" sz="2000" dirty="0" err="1"/>
              <a:t>digicoach</a:t>
            </a:r>
            <a:r>
              <a:rPr lang="nl-NL" sz="2000" dirty="0"/>
              <a:t> geworden?</a:t>
            </a:r>
          </a:p>
          <a:p>
            <a:pPr>
              <a:buFont typeface="Arial" panose="020B0604020202020204" pitchFamily="34" charset="0"/>
              <a:buChar char="•"/>
            </a:pPr>
            <a:r>
              <a:rPr lang="nl-NL" sz="2000" dirty="0"/>
              <a:t> Met welke verwachting kom je naar </a:t>
            </a:r>
            <a:r>
              <a:rPr lang="nl-NL" sz="2000"/>
              <a:t>deze cursus?</a:t>
            </a:r>
            <a:endParaRPr lang="nl-NL" sz="2000" dirty="0"/>
          </a:p>
          <a:p>
            <a:pPr marL="0" indent="0">
              <a:buNone/>
            </a:pPr>
            <a:endParaRPr lang="nl-NL" sz="2000" dirty="0"/>
          </a:p>
          <a:p>
            <a:pPr>
              <a:buFont typeface="Arial" panose="020B0604020202020204" pitchFamily="34" charset="0"/>
              <a:buChar char="•"/>
            </a:pPr>
            <a:r>
              <a:rPr lang="nl-NL" sz="2000" dirty="0">
                <a:solidFill>
                  <a:srgbClr val="B53513"/>
                </a:solidFill>
              </a:rPr>
              <a:t> Profiel </a:t>
            </a:r>
            <a:r>
              <a:rPr lang="nl-NL" sz="2000" dirty="0" err="1">
                <a:solidFill>
                  <a:srgbClr val="B53513"/>
                </a:solidFill>
              </a:rPr>
              <a:t>Digicoach</a:t>
            </a:r>
            <a:endParaRPr lang="nl-NL" sz="2000" dirty="0">
              <a:solidFill>
                <a:srgbClr val="B53513"/>
              </a:solidFill>
            </a:endParaRPr>
          </a:p>
        </p:txBody>
      </p:sp>
      <p:pic>
        <p:nvPicPr>
          <p:cNvPr id="2050" name="Picture 2" descr="board, chalk, business, job, work, success, objectives, climbing stairs, upward, idea">
            <a:extLst>
              <a:ext uri="{FF2B5EF4-FFF2-40B4-BE49-F238E27FC236}">
                <a16:creationId xmlns:a16="http://schemas.microsoft.com/office/drawing/2014/main" id="{55846A7E-5793-4B6C-A163-6DEA3328B2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32" t="-1" r="24989" b="-1"/>
          <a:stretch/>
        </p:blipFill>
        <p:spPr bwMode="auto">
          <a:xfrm>
            <a:off x="6677026" y="10"/>
            <a:ext cx="551497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64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D95F7-B722-4382-9214-C7BDFA0E6B0A}"/>
              </a:ext>
            </a:extLst>
          </p:cNvPr>
          <p:cNvSpPr>
            <a:spLocks noGrp="1"/>
          </p:cNvSpPr>
          <p:nvPr>
            <p:ph type="title" idx="4294967295"/>
          </p:nvPr>
        </p:nvSpPr>
        <p:spPr>
          <a:xfrm>
            <a:off x="1943100" y="484990"/>
            <a:ext cx="9720263" cy="787400"/>
          </a:xfrm>
        </p:spPr>
        <p:txBody>
          <a:bodyPr>
            <a:normAutofit/>
          </a:bodyPr>
          <a:lstStyle/>
          <a:p>
            <a:pPr algn="r"/>
            <a:r>
              <a:rPr lang="nl-NL" sz="4000" dirty="0" err="1">
                <a:solidFill>
                  <a:srgbClr val="B53513"/>
                </a:solidFill>
              </a:rPr>
              <a:t>Digicoach</a:t>
            </a:r>
            <a:r>
              <a:rPr lang="nl-NL" sz="4000" dirty="0">
                <a:solidFill>
                  <a:srgbClr val="B53513"/>
                </a:solidFill>
              </a:rPr>
              <a:t>: redder in nood!</a:t>
            </a:r>
            <a:endParaRPr lang="nl-NL" sz="2400" dirty="0">
              <a:solidFill>
                <a:srgbClr val="B53513"/>
              </a:solidFill>
            </a:endParaRPr>
          </a:p>
        </p:txBody>
      </p:sp>
      <p:sp>
        <p:nvSpPr>
          <p:cNvPr id="3" name="Tijdelijke aanduiding voor inhoud 2">
            <a:extLst>
              <a:ext uri="{FF2B5EF4-FFF2-40B4-BE49-F238E27FC236}">
                <a16:creationId xmlns:a16="http://schemas.microsoft.com/office/drawing/2014/main" id="{CD04F476-FCF0-4A81-A6A4-FE226190001B}"/>
              </a:ext>
            </a:extLst>
          </p:cNvPr>
          <p:cNvSpPr>
            <a:spLocks noGrp="1"/>
          </p:cNvSpPr>
          <p:nvPr>
            <p:ph idx="4294967295"/>
          </p:nvPr>
        </p:nvSpPr>
        <p:spPr>
          <a:xfrm>
            <a:off x="1943100" y="1042220"/>
            <a:ext cx="9720262" cy="390525"/>
          </a:xfrm>
        </p:spPr>
        <p:txBody>
          <a:bodyPr>
            <a:normAutofit/>
          </a:bodyPr>
          <a:lstStyle/>
          <a:p>
            <a:pPr algn="r"/>
            <a:r>
              <a:rPr lang="nl-NL" sz="1600" dirty="0">
                <a:hlinkClick r:id="rId3"/>
              </a:rPr>
              <a:t>https://www.youtube.com/watch?v=a2pnLUrmgHk&amp;feature=emb_logo</a:t>
            </a:r>
            <a:endParaRPr lang="nl-NL" sz="1600" dirty="0"/>
          </a:p>
          <a:p>
            <a:endParaRPr lang="nl-NL" sz="1600" dirty="0"/>
          </a:p>
        </p:txBody>
      </p:sp>
      <p:pic>
        <p:nvPicPr>
          <p:cNvPr id="4" name="Onlinemedia 3" title="Een digivaardig Abrona">
            <a:hlinkClick r:id="" action="ppaction://media"/>
            <a:extLst>
              <a:ext uri="{FF2B5EF4-FFF2-40B4-BE49-F238E27FC236}">
                <a16:creationId xmlns:a16="http://schemas.microsoft.com/office/drawing/2014/main" id="{DD8B647F-AB0A-4599-9ADE-01CBBC78427B}"/>
              </a:ext>
            </a:extLst>
          </p:cNvPr>
          <p:cNvPicPr>
            <a:picLocks noRot="1" noChangeAspect="1"/>
          </p:cNvPicPr>
          <p:nvPr>
            <a:videoFile r:link="rId1"/>
          </p:nvPr>
        </p:nvPicPr>
        <p:blipFill>
          <a:blip r:embed="rId4"/>
          <a:stretch>
            <a:fillRect/>
          </a:stretch>
        </p:blipFill>
        <p:spPr>
          <a:xfrm>
            <a:off x="405004" y="1746647"/>
            <a:ext cx="8224646" cy="4626363"/>
          </a:xfrm>
          <a:prstGeom prst="rect">
            <a:avLst/>
          </a:prstGeom>
        </p:spPr>
      </p:pic>
    </p:spTree>
    <p:extLst>
      <p:ext uri="{BB962C8B-B14F-4D97-AF65-F5344CB8AC3E}">
        <p14:creationId xmlns:p14="http://schemas.microsoft.com/office/powerpoint/2010/main" val="40239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D5339530-9153-4457-B169-F938CD95EF38}"/>
              </a:ext>
            </a:extLst>
          </p:cNvPr>
          <p:cNvGrpSpPr/>
          <p:nvPr/>
        </p:nvGrpSpPr>
        <p:grpSpPr>
          <a:xfrm>
            <a:off x="0" y="0"/>
            <a:ext cx="12192000" cy="6858000"/>
            <a:chOff x="0" y="0"/>
            <a:chExt cx="12192000" cy="6858000"/>
          </a:xfrm>
        </p:grpSpPr>
        <p:pic>
          <p:nvPicPr>
            <p:cNvPr id="4" name="Afbeelding 3">
              <a:extLst>
                <a:ext uri="{FF2B5EF4-FFF2-40B4-BE49-F238E27FC236}">
                  <a16:creationId xmlns:a16="http://schemas.microsoft.com/office/drawing/2014/main" id="{439D0489-3952-4C55-AD9A-808C8514A5E9}"/>
                </a:ext>
              </a:extLst>
            </p:cNvPr>
            <p:cNvPicPr>
              <a:picLocks noChangeAspect="1"/>
            </p:cNvPicPr>
            <p:nvPr/>
          </p:nvPicPr>
          <p:blipFill rotWithShape="1">
            <a:blip r:embed="rId2">
              <a:duotone>
                <a:schemeClr val="accent1">
                  <a:shade val="45000"/>
                  <a:satMod val="135000"/>
                </a:schemeClr>
                <a:prstClr val="white"/>
              </a:duotone>
            </a:blip>
            <a:srcRect l="9879" t="17612" r="12393" b="6347"/>
            <a:stretch/>
          </p:blipFill>
          <p:spPr>
            <a:xfrm>
              <a:off x="0" y="0"/>
              <a:ext cx="12192000" cy="6696075"/>
            </a:xfrm>
            <a:prstGeom prst="rect">
              <a:avLst/>
            </a:prstGeom>
          </p:spPr>
        </p:pic>
        <p:pic>
          <p:nvPicPr>
            <p:cNvPr id="5" name="Afbeelding 4">
              <a:extLst>
                <a:ext uri="{FF2B5EF4-FFF2-40B4-BE49-F238E27FC236}">
                  <a16:creationId xmlns:a16="http://schemas.microsoft.com/office/drawing/2014/main" id="{DB5003A3-B362-4590-B42E-91365996D561}"/>
                </a:ext>
              </a:extLst>
            </p:cNvPr>
            <p:cNvPicPr>
              <a:picLocks noChangeAspect="1"/>
            </p:cNvPicPr>
            <p:nvPr/>
          </p:nvPicPr>
          <p:blipFill rotWithShape="1">
            <a:blip r:embed="rId3"/>
            <a:srcRect l="34453" t="50000" r="49453" b="17778"/>
            <a:stretch/>
          </p:blipFill>
          <p:spPr>
            <a:xfrm>
              <a:off x="0" y="0"/>
              <a:ext cx="1962150" cy="1514475"/>
            </a:xfrm>
            <a:prstGeom prst="rect">
              <a:avLst/>
            </a:prstGeom>
            <a:ln>
              <a:noFill/>
            </a:ln>
          </p:spPr>
        </p:pic>
        <p:pic>
          <p:nvPicPr>
            <p:cNvPr id="6" name="Afbeelding 5">
              <a:extLst>
                <a:ext uri="{FF2B5EF4-FFF2-40B4-BE49-F238E27FC236}">
                  <a16:creationId xmlns:a16="http://schemas.microsoft.com/office/drawing/2014/main" id="{62FCEBD6-8C2F-460E-85C0-3DC8D7998799}"/>
                </a:ext>
              </a:extLst>
            </p:cNvPr>
            <p:cNvPicPr>
              <a:picLocks noChangeAspect="1"/>
            </p:cNvPicPr>
            <p:nvPr/>
          </p:nvPicPr>
          <p:blipFill rotWithShape="1">
            <a:blip r:embed="rId3"/>
            <a:srcRect l="34453" t="50000" r="49453" b="17778"/>
            <a:stretch/>
          </p:blipFill>
          <p:spPr>
            <a:xfrm>
              <a:off x="0" y="5343525"/>
              <a:ext cx="1962150" cy="1514475"/>
            </a:xfrm>
            <a:prstGeom prst="rect">
              <a:avLst/>
            </a:prstGeom>
            <a:ln>
              <a:noFill/>
            </a:ln>
          </p:spPr>
        </p:pic>
      </p:grpSp>
    </p:spTree>
    <p:extLst>
      <p:ext uri="{BB962C8B-B14F-4D97-AF65-F5344CB8AC3E}">
        <p14:creationId xmlns:p14="http://schemas.microsoft.com/office/powerpoint/2010/main" val="38064356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Roodoran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FD4E5AFB0AD442843DE7B63A72A339" ma:contentTypeVersion="10" ma:contentTypeDescription="Een nieuw document maken." ma:contentTypeScope="" ma:versionID="1add3ef4418d20cb46fa5ad8fe429501">
  <xsd:schema xmlns:xsd="http://www.w3.org/2001/XMLSchema" xmlns:xs="http://www.w3.org/2001/XMLSchema" xmlns:p="http://schemas.microsoft.com/office/2006/metadata/properties" xmlns:ns3="507af903-65b2-4745-ba0b-8f5ed2839a78" xmlns:ns4="676ac126-91a4-489e-b65a-6c64be080df8" targetNamespace="http://schemas.microsoft.com/office/2006/metadata/properties" ma:root="true" ma:fieldsID="c2f68dc83c06db77a1bb73e40115092c" ns3:_="" ns4:_="">
    <xsd:import namespace="507af903-65b2-4745-ba0b-8f5ed2839a78"/>
    <xsd:import namespace="676ac126-91a4-489e-b65a-6c64be080df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af903-65b2-4745-ba0b-8f5ed2839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6ac126-91a4-489e-b65a-6c64be080df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53E501-D370-48E5-AF48-5C6E822F7D27}">
  <ds:schemaRefs>
    <ds:schemaRef ds:uri="http://schemas.microsoft.com/sharepoint/v3/contenttype/forms"/>
  </ds:schemaRefs>
</ds:datastoreItem>
</file>

<file path=customXml/itemProps2.xml><?xml version="1.0" encoding="utf-8"?>
<ds:datastoreItem xmlns:ds="http://schemas.openxmlformats.org/officeDocument/2006/customXml" ds:itemID="{ED469E3D-C3CF-406E-9D53-F921637D8A8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926D7CC-C41A-4943-93F1-59110C7117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af903-65b2-4745-ba0b-8f5ed2839a78"/>
    <ds:schemaRef ds:uri="676ac126-91a4-489e-b65a-6c64be080d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TotalTime>
  <Words>821</Words>
  <Application>Microsoft Office PowerPoint</Application>
  <PresentationFormat>Breedbeeld</PresentationFormat>
  <Paragraphs>110</Paragraphs>
  <Slides>17</Slides>
  <Notes>3</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Arial</vt:lpstr>
      <vt:lpstr>Calibri</vt:lpstr>
      <vt:lpstr>Tw Cen MT</vt:lpstr>
      <vt:lpstr>Tw Cen MT Condensed</vt:lpstr>
      <vt:lpstr>Tw Cen MT Condensed (Koppen)</vt:lpstr>
      <vt:lpstr>Wingdings 3</vt:lpstr>
      <vt:lpstr>Integraal</vt:lpstr>
      <vt:lpstr>Scholing Digicoach Bijeenkomst #1</vt:lpstr>
      <vt:lpstr>Vandaag</vt:lpstr>
      <vt:lpstr>Welkom!</vt:lpstr>
      <vt:lpstr>Kennismaking </vt:lpstr>
      <vt:lpstr>Mededelingen &amp; afspraken</vt:lpstr>
      <vt:lpstr>Teams</vt:lpstr>
      <vt:lpstr>Verwachtingen</vt:lpstr>
      <vt:lpstr>Digicoach: redder in nood!</vt:lpstr>
      <vt:lpstr>PowerPoint-presentatie</vt:lpstr>
      <vt:lpstr>Test/scan: hoe digivaardig ben jij?</vt:lpstr>
      <vt:lpstr>Wat heb jij nodig om deze rol uit te voeren?  (10 min. opschrijven, daarna delen + mailen)</vt:lpstr>
      <vt:lpstr>Programma (gehele cursus)</vt:lpstr>
      <vt:lpstr>Opdracht</vt:lpstr>
      <vt:lpstr>Afsluiting &amp; Evaluatie Gezamenlijke deel</vt:lpstr>
      <vt:lpstr>Tips, inspiratie &amp; leesvoer</vt:lpstr>
      <vt:lpstr>Volgende keer</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Scholing Digicoach Bijeenkomst #1</dc:title>
  <dc:creator>Yvonne van der Meulen</dc:creator>
  <cp:lastModifiedBy>Gea Huttinga</cp:lastModifiedBy>
  <cp:revision>5</cp:revision>
  <dcterms:created xsi:type="dcterms:W3CDTF">2020-11-30T13:22:19Z</dcterms:created>
  <dcterms:modified xsi:type="dcterms:W3CDTF">2022-02-04T12:32:13Z</dcterms:modified>
</cp:coreProperties>
</file>